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7" r:id="rId14"/>
  </p:sldIdLst>
  <p:sldSz cx="18288000" cy="10287000"/>
  <p:notesSz cx="6858000" cy="9144000"/>
  <p:embeddedFontLst>
    <p:embeddedFont>
      <p:font typeface="Canva Sans" panose="020B0604020202020204" charset="0"/>
      <p:regular r:id="rId15"/>
    </p:embeddedFont>
    <p:embeddedFont>
      <p:font typeface="Canva Sans Bold" panose="020B0604020202020204" charset="0"/>
      <p:regular r:id="rId16"/>
    </p:embeddedFont>
    <p:embeddedFont>
      <p:font typeface="Lato" panose="020F0502020204030203" pitchFamily="34" charset="0"/>
      <p:regular r:id="rId17"/>
    </p:embeddedFont>
    <p:embeddedFont>
      <p:font typeface="Lato Bold" panose="020B0604020202020204" charset="0"/>
      <p:regular r:id="rId18"/>
    </p:embeddedFont>
    <p:embeddedFont>
      <p:font typeface="Poppins" panose="00000500000000000000" pitchFamily="2" charset="0"/>
      <p:regular r:id="rId19"/>
    </p:embeddedFont>
    <p:embeddedFont>
      <p:font typeface="Poppins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480" y="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3.svg>
</file>

<file path=ppt/media/image4.png>
</file>

<file path=ppt/media/image5.sv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2/11/2026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2/11/2026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2/11/2026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2/11/2026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mailto:rashirajaura0603@gmail.com"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5.sv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hyperlink" Target="https://l1nq.com/6m3j3" TargetMode="External"/><Relationship Id="rId5" Type="http://schemas.openxmlformats.org/officeDocument/2006/relationships/image" Target="../media/image10.sv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928665" y="645697"/>
            <a:ext cx="16598104" cy="995428"/>
            <a:chOff x="0" y="0"/>
            <a:chExt cx="4371517" cy="262170"/>
          </a:xfrm>
        </p:grpSpPr>
        <p:sp>
          <p:nvSpPr>
            <p:cNvPr id="3" name="Freeform 3"/>
            <p:cNvSpPr/>
            <p:nvPr/>
          </p:nvSpPr>
          <p:spPr>
            <a:xfrm>
              <a:off x="0" y="0"/>
              <a:ext cx="4371517" cy="262170"/>
            </a:xfrm>
            <a:custGeom>
              <a:avLst/>
              <a:gdLst/>
              <a:ahLst/>
              <a:cxnLst/>
              <a:rect l="l" t="t" r="r" b="b"/>
              <a:pathLst>
                <a:path w="4371517" h="262170">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ln w="38100" cap="rnd">
              <a:solidFill>
                <a:srgbClr val="E5E1DA"/>
              </a:solidFill>
              <a:prstDash val="solid"/>
              <a:round/>
            </a:ln>
          </p:spPr>
        </p:sp>
        <p:sp>
          <p:nvSpPr>
            <p:cNvPr id="4" name="TextBox 4"/>
            <p:cNvSpPr txBox="1"/>
            <p:nvPr/>
          </p:nvSpPr>
          <p:spPr>
            <a:xfrm>
              <a:off x="0" y="-38100"/>
              <a:ext cx="4371517" cy="30027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5651837" y="289333"/>
            <a:ext cx="12112509" cy="8707633"/>
          </a:xfrm>
          <a:custGeom>
            <a:avLst/>
            <a:gdLst/>
            <a:ahLst/>
            <a:cxnLst/>
            <a:rect l="l" t="t" r="r" b="b"/>
            <a:pathLst>
              <a:path w="12112509" h="8707633">
                <a:moveTo>
                  <a:pt x="0" y="0"/>
                </a:moveTo>
                <a:lnTo>
                  <a:pt x="12112509" y="0"/>
                </a:lnTo>
                <a:lnTo>
                  <a:pt x="12112509" y="8707633"/>
                </a:lnTo>
                <a:lnTo>
                  <a:pt x="0" y="8707633"/>
                </a:lnTo>
                <a:lnTo>
                  <a:pt x="0" y="0"/>
                </a:lnTo>
                <a:close/>
              </a:path>
            </a:pathLst>
          </a:custGeom>
          <a:blipFill>
            <a:blip r:embed="rId2"/>
            <a:stretch>
              <a:fillRect t="-501"/>
            </a:stretch>
          </a:blipFill>
        </p:spPr>
      </p:sp>
      <p:sp>
        <p:nvSpPr>
          <p:cNvPr id="6" name="Freeform 6"/>
          <p:cNvSpPr/>
          <p:nvPr/>
        </p:nvSpPr>
        <p:spPr>
          <a:xfrm>
            <a:off x="12286000" y="9305680"/>
            <a:ext cx="577158" cy="577158"/>
          </a:xfrm>
          <a:custGeom>
            <a:avLst/>
            <a:gdLst/>
            <a:ahLst/>
            <a:cxnLst/>
            <a:rect l="l" t="t" r="r" b="b"/>
            <a:pathLst>
              <a:path w="577158" h="577158">
                <a:moveTo>
                  <a:pt x="0" y="0"/>
                </a:moveTo>
                <a:lnTo>
                  <a:pt x="577158" y="0"/>
                </a:lnTo>
                <a:lnTo>
                  <a:pt x="577158" y="577158"/>
                </a:lnTo>
                <a:lnTo>
                  <a:pt x="0" y="57715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1171305" y="879197"/>
            <a:ext cx="528429" cy="528429"/>
          </a:xfrm>
          <a:custGeom>
            <a:avLst/>
            <a:gdLst/>
            <a:ahLst/>
            <a:cxnLst/>
            <a:rect l="l" t="t" r="r" b="b"/>
            <a:pathLst>
              <a:path w="528429" h="528429">
                <a:moveTo>
                  <a:pt x="0" y="0"/>
                </a:moveTo>
                <a:lnTo>
                  <a:pt x="528429" y="0"/>
                </a:lnTo>
                <a:lnTo>
                  <a:pt x="528429" y="528429"/>
                </a:lnTo>
                <a:lnTo>
                  <a:pt x="0" y="52842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928665" y="2404038"/>
            <a:ext cx="11177089" cy="6701281"/>
          </a:xfrm>
          <a:prstGeom prst="rect">
            <a:avLst/>
          </a:prstGeom>
        </p:spPr>
        <p:txBody>
          <a:bodyPr lIns="0" tIns="0" rIns="0" bIns="0" rtlCol="0" anchor="t">
            <a:spAutoFit/>
          </a:bodyPr>
          <a:lstStyle/>
          <a:p>
            <a:pPr algn="l">
              <a:lnSpc>
                <a:spcPts val="10350"/>
              </a:lnSpc>
            </a:pPr>
            <a:r>
              <a:rPr lang="en-US" sz="9409" b="1" dirty="0">
                <a:solidFill>
                  <a:srgbClr val="FBF9F1"/>
                </a:solidFill>
                <a:latin typeface="Poppins Bold"/>
                <a:ea typeface="Poppins Bold"/>
                <a:cs typeface="Poppins Bold"/>
                <a:sym typeface="Poppins Bold"/>
              </a:rPr>
              <a:t>CUSTOMER CHURN PREDICTION USING MACHINE LEARNING</a:t>
            </a:r>
          </a:p>
        </p:txBody>
      </p:sp>
      <p:sp>
        <p:nvSpPr>
          <p:cNvPr id="9" name="TextBox 9"/>
          <p:cNvSpPr txBox="1"/>
          <p:nvPr/>
        </p:nvSpPr>
        <p:spPr>
          <a:xfrm>
            <a:off x="1896669" y="882426"/>
            <a:ext cx="3755168" cy="456407"/>
          </a:xfrm>
          <a:prstGeom prst="rect">
            <a:avLst/>
          </a:prstGeom>
        </p:spPr>
        <p:txBody>
          <a:bodyPr lIns="0" tIns="0" rIns="0" bIns="0" rtlCol="0" anchor="t">
            <a:spAutoFit/>
          </a:bodyPr>
          <a:lstStyle/>
          <a:p>
            <a:pPr>
              <a:lnSpc>
                <a:spcPts val="3779"/>
              </a:lnSpc>
              <a:spcBef>
                <a:spcPct val="0"/>
              </a:spcBef>
            </a:pPr>
            <a:r>
              <a:rPr lang="en-IN" sz="2800" dirty="0">
                <a:solidFill>
                  <a:schemeClr val="bg1"/>
                </a:solidFill>
              </a:rPr>
              <a:t>Presented by Rashi</a:t>
            </a:r>
            <a:endParaRPr lang="en-US" sz="2700" dirty="0">
              <a:solidFill>
                <a:schemeClr val="bg1"/>
              </a:solidFill>
              <a:latin typeface="Lato"/>
              <a:ea typeface="Lato"/>
              <a:cs typeface="Lato"/>
              <a:sym typeface="Lato"/>
            </a:endParaRPr>
          </a:p>
        </p:txBody>
      </p:sp>
      <p:sp>
        <p:nvSpPr>
          <p:cNvPr id="10" name="TextBox 10"/>
          <p:cNvSpPr txBox="1"/>
          <p:nvPr/>
        </p:nvSpPr>
        <p:spPr>
          <a:xfrm>
            <a:off x="13019417" y="9248530"/>
            <a:ext cx="4744929" cy="975075"/>
          </a:xfrm>
          <a:prstGeom prst="rect">
            <a:avLst/>
          </a:prstGeom>
        </p:spPr>
        <p:txBody>
          <a:bodyPr lIns="0" tIns="0" rIns="0" bIns="0" rtlCol="0" anchor="t">
            <a:spAutoFit/>
          </a:bodyPr>
          <a:lstStyle/>
          <a:p>
            <a:pPr algn="l">
              <a:lnSpc>
                <a:spcPts val="3966"/>
              </a:lnSpc>
              <a:spcBef>
                <a:spcPct val="0"/>
              </a:spcBef>
            </a:pPr>
            <a:r>
              <a:rPr lang="en-US" sz="2833" dirty="0">
                <a:solidFill>
                  <a:schemeClr val="bg1"/>
                </a:solidFill>
                <a:latin typeface="Lato"/>
                <a:ea typeface="Lato"/>
                <a:cs typeface="Lato"/>
                <a:sym typeface="Lato"/>
                <a:hlinkClick r:id="rId7">
                  <a:extLst>
                    <a:ext uri="{A12FA001-AC4F-418D-AE19-62706E023703}">
                      <ahyp:hlinkClr xmlns:ahyp="http://schemas.microsoft.com/office/drawing/2018/hyperlinkcolor" val="tx"/>
                    </a:ext>
                  </a:extLst>
                </a:hlinkClick>
              </a:rPr>
              <a:t>rashirajaura0603@gmail.com</a:t>
            </a:r>
            <a:endParaRPr lang="en-US" sz="2833" dirty="0">
              <a:solidFill>
                <a:schemeClr val="bg1"/>
              </a:solidFill>
              <a:latin typeface="Lato"/>
              <a:ea typeface="Lato"/>
              <a:cs typeface="Lato"/>
              <a:sym typeface="Lato"/>
            </a:endParaRPr>
          </a:p>
          <a:p>
            <a:pPr algn="l">
              <a:lnSpc>
                <a:spcPts val="3966"/>
              </a:lnSpc>
              <a:spcBef>
                <a:spcPct val="0"/>
              </a:spcBef>
            </a:pPr>
            <a:endParaRPr lang="en-US" sz="2833" dirty="0">
              <a:solidFill>
                <a:srgbClr val="E5E1DA"/>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0800000">
            <a:off x="-6844491" y="-3015084"/>
            <a:ext cx="9744477" cy="7040385"/>
          </a:xfrm>
          <a:custGeom>
            <a:avLst/>
            <a:gdLst/>
            <a:ahLst/>
            <a:cxnLst/>
            <a:rect l="l" t="t" r="r" b="b"/>
            <a:pathLst>
              <a:path w="9744477" h="7040385">
                <a:moveTo>
                  <a:pt x="0" y="0"/>
                </a:moveTo>
                <a:lnTo>
                  <a:pt x="9744477" y="0"/>
                </a:lnTo>
                <a:lnTo>
                  <a:pt x="9744477" y="7040385"/>
                </a:lnTo>
                <a:lnTo>
                  <a:pt x="0" y="7040385"/>
                </a:lnTo>
                <a:lnTo>
                  <a:pt x="0" y="0"/>
                </a:lnTo>
                <a:close/>
              </a:path>
            </a:pathLst>
          </a:custGeom>
          <a:blipFill>
            <a:blip r:embed="rId2"/>
            <a:stretch>
              <a:fillRect/>
            </a:stretch>
          </a:blipFill>
        </p:spPr>
      </p:sp>
      <p:sp>
        <p:nvSpPr>
          <p:cNvPr id="3" name="Freeform 3"/>
          <p:cNvSpPr/>
          <p:nvPr/>
        </p:nvSpPr>
        <p:spPr>
          <a:xfrm rot="5400000">
            <a:off x="14011079" y="-2759658"/>
            <a:ext cx="9744477" cy="7040385"/>
          </a:xfrm>
          <a:custGeom>
            <a:avLst/>
            <a:gdLst/>
            <a:ahLst/>
            <a:cxnLst/>
            <a:rect l="l" t="t" r="r" b="b"/>
            <a:pathLst>
              <a:path w="9744477" h="7040385">
                <a:moveTo>
                  <a:pt x="0" y="0"/>
                </a:moveTo>
                <a:lnTo>
                  <a:pt x="9744477" y="0"/>
                </a:lnTo>
                <a:lnTo>
                  <a:pt x="9744477" y="7040385"/>
                </a:lnTo>
                <a:lnTo>
                  <a:pt x="0" y="7040385"/>
                </a:lnTo>
                <a:lnTo>
                  <a:pt x="0" y="0"/>
                </a:lnTo>
                <a:close/>
              </a:path>
            </a:pathLst>
          </a:custGeom>
          <a:blipFill>
            <a:blip r:embed="rId2"/>
            <a:stretch>
              <a:fillRect/>
            </a:stretch>
          </a:blipFill>
        </p:spPr>
      </p:sp>
      <p:sp>
        <p:nvSpPr>
          <p:cNvPr id="4" name="Freeform 4"/>
          <p:cNvSpPr/>
          <p:nvPr/>
        </p:nvSpPr>
        <p:spPr>
          <a:xfrm>
            <a:off x="760535" y="5241645"/>
            <a:ext cx="1359911" cy="1359911"/>
          </a:xfrm>
          <a:custGeom>
            <a:avLst/>
            <a:gdLst/>
            <a:ahLst/>
            <a:cxnLst/>
            <a:rect l="l" t="t" r="r" b="b"/>
            <a:pathLst>
              <a:path w="1359911" h="1359911">
                <a:moveTo>
                  <a:pt x="0" y="0"/>
                </a:moveTo>
                <a:lnTo>
                  <a:pt x="1359911" y="0"/>
                </a:lnTo>
                <a:lnTo>
                  <a:pt x="1359911" y="1359911"/>
                </a:lnTo>
                <a:lnTo>
                  <a:pt x="0" y="135991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6774856" y="5290642"/>
            <a:ext cx="972460" cy="1310915"/>
          </a:xfrm>
          <a:custGeom>
            <a:avLst/>
            <a:gdLst/>
            <a:ahLst/>
            <a:cxnLst/>
            <a:rect l="l" t="t" r="r" b="b"/>
            <a:pathLst>
              <a:path w="972460" h="1310915">
                <a:moveTo>
                  <a:pt x="0" y="0"/>
                </a:moveTo>
                <a:lnTo>
                  <a:pt x="972460" y="0"/>
                </a:lnTo>
                <a:lnTo>
                  <a:pt x="972460" y="1310914"/>
                </a:lnTo>
                <a:lnTo>
                  <a:pt x="0" y="131091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a:off x="12785131" y="5290642"/>
            <a:ext cx="1411772" cy="1411772"/>
          </a:xfrm>
          <a:custGeom>
            <a:avLst/>
            <a:gdLst/>
            <a:ahLst/>
            <a:cxnLst/>
            <a:rect l="l" t="t" r="r" b="b"/>
            <a:pathLst>
              <a:path w="1411772" h="1411772">
                <a:moveTo>
                  <a:pt x="0" y="0"/>
                </a:moveTo>
                <a:lnTo>
                  <a:pt x="1411772" y="0"/>
                </a:lnTo>
                <a:lnTo>
                  <a:pt x="1411772" y="1411772"/>
                </a:lnTo>
                <a:lnTo>
                  <a:pt x="0" y="141177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TextBox 7"/>
          <p:cNvSpPr txBox="1"/>
          <p:nvPr/>
        </p:nvSpPr>
        <p:spPr>
          <a:xfrm>
            <a:off x="760535" y="6820631"/>
            <a:ext cx="4733925" cy="860425"/>
          </a:xfrm>
          <a:prstGeom prst="rect">
            <a:avLst/>
          </a:prstGeom>
        </p:spPr>
        <p:txBody>
          <a:bodyPr lIns="0" tIns="0" rIns="0" bIns="0" rtlCol="0" anchor="t">
            <a:spAutoFit/>
          </a:bodyPr>
          <a:lstStyle/>
          <a:p>
            <a:pPr algn="l">
              <a:lnSpc>
                <a:spcPts val="3499"/>
              </a:lnSpc>
              <a:spcBef>
                <a:spcPct val="0"/>
              </a:spcBef>
            </a:pPr>
            <a:r>
              <a:rPr lang="en-US" sz="2499" b="1">
                <a:solidFill>
                  <a:srgbClr val="FBF9F1"/>
                </a:solidFill>
                <a:latin typeface="Lato Bold"/>
                <a:ea typeface="Lato Bold"/>
                <a:cs typeface="Lato Bold"/>
                <a:sym typeface="Lato Bold"/>
              </a:rPr>
              <a:t>High monthly charges increase churn risk:</a:t>
            </a:r>
          </a:p>
        </p:txBody>
      </p:sp>
      <p:sp>
        <p:nvSpPr>
          <p:cNvPr id="8" name="TextBox 8"/>
          <p:cNvSpPr txBox="1"/>
          <p:nvPr/>
        </p:nvSpPr>
        <p:spPr>
          <a:xfrm>
            <a:off x="755838" y="7898003"/>
            <a:ext cx="4733925" cy="1480185"/>
          </a:xfrm>
          <a:prstGeom prst="rect">
            <a:avLst/>
          </a:prstGeom>
        </p:spPr>
        <p:txBody>
          <a:bodyPr lIns="0" tIns="0" rIns="0" bIns="0" rtlCol="0" anchor="t">
            <a:spAutoFit/>
          </a:bodyPr>
          <a:lstStyle/>
          <a:p>
            <a:pPr algn="l">
              <a:lnSpc>
                <a:spcPts val="2940"/>
              </a:lnSpc>
              <a:spcBef>
                <a:spcPct val="0"/>
              </a:spcBef>
            </a:pPr>
            <a:r>
              <a:rPr lang="en-US" sz="2100">
                <a:solidFill>
                  <a:srgbClr val="E5E1DA"/>
                </a:solidFill>
                <a:latin typeface="Lato"/>
                <a:ea typeface="Lato"/>
                <a:cs typeface="Lato"/>
                <a:sym typeface="Lato"/>
              </a:rPr>
              <a:t>Customers paying higher monthly fees are more likely to switch providers due to perceived cost burden or availability of competitive alternatives.</a:t>
            </a:r>
          </a:p>
        </p:txBody>
      </p:sp>
      <p:sp>
        <p:nvSpPr>
          <p:cNvPr id="9" name="TextBox 9"/>
          <p:cNvSpPr txBox="1"/>
          <p:nvPr/>
        </p:nvSpPr>
        <p:spPr>
          <a:xfrm>
            <a:off x="1946214" y="495584"/>
            <a:ext cx="7096492" cy="17621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KEY BUSINESS INSIGHTS</a:t>
            </a:r>
          </a:p>
        </p:txBody>
      </p:sp>
      <p:sp>
        <p:nvSpPr>
          <p:cNvPr id="10" name="TextBox 10"/>
          <p:cNvSpPr txBox="1"/>
          <p:nvPr/>
        </p:nvSpPr>
        <p:spPr>
          <a:xfrm>
            <a:off x="6774856" y="6820631"/>
            <a:ext cx="4733925" cy="860425"/>
          </a:xfrm>
          <a:prstGeom prst="rect">
            <a:avLst/>
          </a:prstGeom>
        </p:spPr>
        <p:txBody>
          <a:bodyPr lIns="0" tIns="0" rIns="0" bIns="0" rtlCol="0" anchor="t">
            <a:spAutoFit/>
          </a:bodyPr>
          <a:lstStyle/>
          <a:p>
            <a:pPr algn="l">
              <a:lnSpc>
                <a:spcPts val="3499"/>
              </a:lnSpc>
              <a:spcBef>
                <a:spcPct val="0"/>
              </a:spcBef>
            </a:pPr>
            <a:r>
              <a:rPr lang="en-US" sz="2499" b="1">
                <a:solidFill>
                  <a:srgbClr val="FBF9F1"/>
                </a:solidFill>
                <a:latin typeface="Lato Bold"/>
                <a:ea typeface="Lato Bold"/>
                <a:cs typeface="Lato Bold"/>
                <a:sym typeface="Lato Bold"/>
              </a:rPr>
              <a:t>Long tenure reduces churn probability:</a:t>
            </a:r>
          </a:p>
        </p:txBody>
      </p:sp>
      <p:sp>
        <p:nvSpPr>
          <p:cNvPr id="11" name="TextBox 11"/>
          <p:cNvSpPr txBox="1"/>
          <p:nvPr/>
        </p:nvSpPr>
        <p:spPr>
          <a:xfrm>
            <a:off x="6774856" y="7898003"/>
            <a:ext cx="4733925" cy="1108710"/>
          </a:xfrm>
          <a:prstGeom prst="rect">
            <a:avLst/>
          </a:prstGeom>
        </p:spPr>
        <p:txBody>
          <a:bodyPr lIns="0" tIns="0" rIns="0" bIns="0" rtlCol="0" anchor="t">
            <a:spAutoFit/>
          </a:bodyPr>
          <a:lstStyle/>
          <a:p>
            <a:pPr algn="l">
              <a:lnSpc>
                <a:spcPts val="2940"/>
              </a:lnSpc>
              <a:spcBef>
                <a:spcPct val="0"/>
              </a:spcBef>
            </a:pPr>
            <a:r>
              <a:rPr lang="en-US" sz="2100">
                <a:solidFill>
                  <a:srgbClr val="E5E1DA"/>
                </a:solidFill>
                <a:latin typeface="Lato"/>
                <a:ea typeface="Lato"/>
                <a:cs typeface="Lato"/>
                <a:sym typeface="Lato"/>
              </a:rPr>
              <a:t>Customers with longer tenure tend to develop loyalty and trust in the service, making them less likely to discontinue.</a:t>
            </a:r>
          </a:p>
        </p:txBody>
      </p:sp>
      <p:sp>
        <p:nvSpPr>
          <p:cNvPr id="12" name="TextBox 12"/>
          <p:cNvSpPr txBox="1"/>
          <p:nvPr/>
        </p:nvSpPr>
        <p:spPr>
          <a:xfrm>
            <a:off x="12785131" y="6820631"/>
            <a:ext cx="4733593" cy="860425"/>
          </a:xfrm>
          <a:prstGeom prst="rect">
            <a:avLst/>
          </a:prstGeom>
        </p:spPr>
        <p:txBody>
          <a:bodyPr lIns="0" tIns="0" rIns="0" bIns="0" rtlCol="0" anchor="t">
            <a:spAutoFit/>
          </a:bodyPr>
          <a:lstStyle/>
          <a:p>
            <a:pPr algn="l">
              <a:lnSpc>
                <a:spcPts val="3499"/>
              </a:lnSpc>
              <a:spcBef>
                <a:spcPct val="0"/>
              </a:spcBef>
            </a:pPr>
            <a:r>
              <a:rPr lang="en-US" sz="2499" b="1">
                <a:solidFill>
                  <a:srgbClr val="FBF9F1"/>
                </a:solidFill>
                <a:latin typeface="Lato Bold"/>
                <a:ea typeface="Lato Bold"/>
                <a:cs typeface="Lato Bold"/>
                <a:sym typeface="Lato Bold"/>
              </a:rPr>
              <a:t>Tech support reduces churn likelihood:</a:t>
            </a:r>
          </a:p>
        </p:txBody>
      </p:sp>
      <p:sp>
        <p:nvSpPr>
          <p:cNvPr id="13" name="TextBox 13"/>
          <p:cNvSpPr txBox="1"/>
          <p:nvPr/>
        </p:nvSpPr>
        <p:spPr>
          <a:xfrm>
            <a:off x="12793873" y="7898003"/>
            <a:ext cx="4733593" cy="1480185"/>
          </a:xfrm>
          <a:prstGeom prst="rect">
            <a:avLst/>
          </a:prstGeom>
        </p:spPr>
        <p:txBody>
          <a:bodyPr lIns="0" tIns="0" rIns="0" bIns="0" rtlCol="0" anchor="t">
            <a:spAutoFit/>
          </a:bodyPr>
          <a:lstStyle/>
          <a:p>
            <a:pPr algn="l">
              <a:lnSpc>
                <a:spcPts val="2940"/>
              </a:lnSpc>
              <a:spcBef>
                <a:spcPct val="0"/>
              </a:spcBef>
            </a:pPr>
            <a:r>
              <a:rPr lang="en-US" sz="2100">
                <a:solidFill>
                  <a:srgbClr val="E5E1DA"/>
                </a:solidFill>
                <a:latin typeface="Lato"/>
                <a:ea typeface="Lato"/>
                <a:cs typeface="Lato"/>
                <a:sym typeface="Lato"/>
              </a:rPr>
              <a:t>Customers who have access to technical support services are generally more satisfied, which lowers dissatisfaction-driven churn.</a:t>
            </a:r>
          </a:p>
        </p:txBody>
      </p:sp>
      <p:sp>
        <p:nvSpPr>
          <p:cNvPr id="14" name="TextBox 14"/>
          <p:cNvSpPr txBox="1"/>
          <p:nvPr/>
        </p:nvSpPr>
        <p:spPr>
          <a:xfrm>
            <a:off x="1696720" y="2792393"/>
            <a:ext cx="14762480" cy="887095"/>
          </a:xfrm>
          <a:prstGeom prst="rect">
            <a:avLst/>
          </a:prstGeom>
        </p:spPr>
        <p:txBody>
          <a:bodyPr wrap="square" lIns="0" tIns="0" rIns="0" bIns="0" rtlCol="0" anchor="t">
            <a:spAutoFit/>
          </a:bodyPr>
          <a:lstStyle/>
          <a:p>
            <a:pPr algn="ctr">
              <a:lnSpc>
                <a:spcPts val="7279"/>
              </a:lnSpc>
            </a:pPr>
            <a:r>
              <a:rPr lang="en-US" sz="5199" b="1" dirty="0">
                <a:solidFill>
                  <a:srgbClr val="FFFFFF"/>
                </a:solidFill>
                <a:latin typeface="Canva Sans Bold"/>
                <a:ea typeface="Canva Sans Bold"/>
                <a:cs typeface="Canva Sans Bold"/>
                <a:sym typeface="Canva Sans Bold"/>
              </a:rPr>
              <a:t>Month-to-month contracts show high churn</a:t>
            </a:r>
          </a:p>
        </p:txBody>
      </p:sp>
      <p:sp>
        <p:nvSpPr>
          <p:cNvPr id="15" name="TextBox 15"/>
          <p:cNvSpPr txBox="1"/>
          <p:nvPr/>
        </p:nvSpPr>
        <p:spPr>
          <a:xfrm>
            <a:off x="2055009" y="3803313"/>
            <a:ext cx="13418522" cy="763269"/>
          </a:xfrm>
          <a:prstGeom prst="rect">
            <a:avLst/>
          </a:prstGeom>
        </p:spPr>
        <p:txBody>
          <a:bodyPr lIns="0" tIns="0" rIns="0" bIns="0" rtlCol="0" anchor="t">
            <a:spAutoFit/>
          </a:bodyPr>
          <a:lstStyle/>
          <a:p>
            <a:pPr algn="ctr">
              <a:lnSpc>
                <a:spcPts val="3080"/>
              </a:lnSpc>
            </a:pPr>
            <a:r>
              <a:rPr lang="en-US" sz="2200" dirty="0">
                <a:solidFill>
                  <a:srgbClr val="FFFFFF"/>
                </a:solidFill>
                <a:latin typeface="Canva Sans"/>
                <a:ea typeface="Canva Sans"/>
                <a:cs typeface="Canva Sans"/>
                <a:sym typeface="Canva Sans"/>
              </a:rPr>
              <a:t>Customers on month-to-month contracts have greater flexibility to leave, resulting in a significantly higher churn probability compared to long-term contract customers.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8223014">
            <a:off x="10789037" y="-6443581"/>
            <a:ext cx="10128448" cy="10895890"/>
          </a:xfrm>
          <a:custGeom>
            <a:avLst/>
            <a:gdLst/>
            <a:ahLst/>
            <a:cxnLst/>
            <a:rect l="l" t="t" r="r" b="b"/>
            <a:pathLst>
              <a:path w="10128448" h="10895890">
                <a:moveTo>
                  <a:pt x="0" y="0"/>
                </a:moveTo>
                <a:lnTo>
                  <a:pt x="10128448" y="0"/>
                </a:lnTo>
                <a:lnTo>
                  <a:pt x="10128448" y="10895890"/>
                </a:lnTo>
                <a:lnTo>
                  <a:pt x="0" y="10895890"/>
                </a:lnTo>
                <a:lnTo>
                  <a:pt x="0" y="0"/>
                </a:lnTo>
                <a:close/>
              </a:path>
            </a:pathLst>
          </a:custGeom>
          <a:blipFill>
            <a:blip r:embed="rId2"/>
            <a:stretch>
              <a:fillRect l="-157" r="-157"/>
            </a:stretch>
          </a:blipFill>
        </p:spPr>
      </p:sp>
      <p:grpSp>
        <p:nvGrpSpPr>
          <p:cNvPr id="3" name="Group 3"/>
          <p:cNvGrpSpPr/>
          <p:nvPr/>
        </p:nvGrpSpPr>
        <p:grpSpPr>
          <a:xfrm>
            <a:off x="1028700" y="3848852"/>
            <a:ext cx="16230600" cy="650410"/>
            <a:chOff x="0" y="0"/>
            <a:chExt cx="4274726" cy="171301"/>
          </a:xfrm>
        </p:grpSpPr>
        <p:sp>
          <p:nvSpPr>
            <p:cNvPr id="4" name="Freeform 4"/>
            <p:cNvSpPr/>
            <p:nvPr/>
          </p:nvSpPr>
          <p:spPr>
            <a:xfrm>
              <a:off x="0" y="0"/>
              <a:ext cx="4274726" cy="171301"/>
            </a:xfrm>
            <a:custGeom>
              <a:avLst/>
              <a:gdLst/>
              <a:ahLst/>
              <a:cxnLst/>
              <a:rect l="l" t="t" r="r" b="b"/>
              <a:pathLst>
                <a:path w="4274726" h="171301">
                  <a:moveTo>
                    <a:pt x="28620" y="0"/>
                  </a:moveTo>
                  <a:lnTo>
                    <a:pt x="4246106" y="0"/>
                  </a:lnTo>
                  <a:cubicBezTo>
                    <a:pt x="4261912" y="0"/>
                    <a:pt x="4274726" y="12813"/>
                    <a:pt x="4274726" y="28620"/>
                  </a:cubicBezTo>
                  <a:lnTo>
                    <a:pt x="4274726" y="142682"/>
                  </a:lnTo>
                  <a:cubicBezTo>
                    <a:pt x="4274726" y="158488"/>
                    <a:pt x="4261912" y="171301"/>
                    <a:pt x="4246106" y="171301"/>
                  </a:cubicBezTo>
                  <a:lnTo>
                    <a:pt x="28620" y="171301"/>
                  </a:lnTo>
                  <a:cubicBezTo>
                    <a:pt x="12813" y="171301"/>
                    <a:pt x="0" y="158488"/>
                    <a:pt x="0" y="142682"/>
                  </a:cubicBezTo>
                  <a:lnTo>
                    <a:pt x="0" y="28620"/>
                  </a:lnTo>
                  <a:cubicBezTo>
                    <a:pt x="0" y="12813"/>
                    <a:pt x="12813" y="0"/>
                    <a:pt x="28620" y="0"/>
                  </a:cubicBezTo>
                  <a:close/>
                </a:path>
              </a:pathLst>
            </a:custGeom>
            <a:ln w="38100" cap="rnd">
              <a:solidFill>
                <a:srgbClr val="FBF9F1"/>
              </a:solidFill>
              <a:prstDash val="solid"/>
              <a:round/>
            </a:ln>
          </p:spPr>
        </p:sp>
        <p:sp>
          <p:nvSpPr>
            <p:cNvPr id="5" name="TextBox 5"/>
            <p:cNvSpPr txBox="1"/>
            <p:nvPr/>
          </p:nvSpPr>
          <p:spPr>
            <a:xfrm>
              <a:off x="0" y="-38100"/>
              <a:ext cx="4274726" cy="209401"/>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1463411" y="3968433"/>
            <a:ext cx="408164" cy="411249"/>
          </a:xfrm>
          <a:custGeom>
            <a:avLst/>
            <a:gdLst/>
            <a:ahLst/>
            <a:cxnLst/>
            <a:rect l="l" t="t" r="r" b="b"/>
            <a:pathLst>
              <a:path w="408164" h="411249">
                <a:moveTo>
                  <a:pt x="0" y="0"/>
                </a:moveTo>
                <a:lnTo>
                  <a:pt x="408164" y="0"/>
                </a:lnTo>
                <a:lnTo>
                  <a:pt x="408164" y="411248"/>
                </a:lnTo>
                <a:lnTo>
                  <a:pt x="0" y="411248"/>
                </a:lnTo>
                <a:lnTo>
                  <a:pt x="0" y="0"/>
                </a:lnTo>
                <a:close/>
              </a:path>
            </a:pathLst>
          </a:custGeom>
          <a:blipFill>
            <a:blip r:embed="rId3"/>
            <a:stretch>
              <a:fillRect/>
            </a:stretch>
          </a:blipFill>
        </p:spPr>
      </p:sp>
      <p:sp>
        <p:nvSpPr>
          <p:cNvPr id="7" name="Freeform 7"/>
          <p:cNvSpPr/>
          <p:nvPr/>
        </p:nvSpPr>
        <p:spPr>
          <a:xfrm>
            <a:off x="5499461" y="3954068"/>
            <a:ext cx="408164" cy="411249"/>
          </a:xfrm>
          <a:custGeom>
            <a:avLst/>
            <a:gdLst/>
            <a:ahLst/>
            <a:cxnLst/>
            <a:rect l="l" t="t" r="r" b="b"/>
            <a:pathLst>
              <a:path w="408164" h="411249">
                <a:moveTo>
                  <a:pt x="0" y="0"/>
                </a:moveTo>
                <a:lnTo>
                  <a:pt x="408165" y="0"/>
                </a:lnTo>
                <a:lnTo>
                  <a:pt x="408165" y="411249"/>
                </a:lnTo>
                <a:lnTo>
                  <a:pt x="0" y="411249"/>
                </a:lnTo>
                <a:lnTo>
                  <a:pt x="0" y="0"/>
                </a:lnTo>
                <a:close/>
              </a:path>
            </a:pathLst>
          </a:custGeom>
          <a:blipFill>
            <a:blip r:embed="rId3"/>
            <a:stretch>
              <a:fillRect/>
            </a:stretch>
          </a:blipFill>
        </p:spPr>
      </p:sp>
      <p:sp>
        <p:nvSpPr>
          <p:cNvPr id="8" name="Freeform 8"/>
          <p:cNvSpPr/>
          <p:nvPr/>
        </p:nvSpPr>
        <p:spPr>
          <a:xfrm>
            <a:off x="9535512" y="3939703"/>
            <a:ext cx="408164" cy="411249"/>
          </a:xfrm>
          <a:custGeom>
            <a:avLst/>
            <a:gdLst/>
            <a:ahLst/>
            <a:cxnLst/>
            <a:rect l="l" t="t" r="r" b="b"/>
            <a:pathLst>
              <a:path w="408164" h="411249">
                <a:moveTo>
                  <a:pt x="0" y="0"/>
                </a:moveTo>
                <a:lnTo>
                  <a:pt x="408164" y="0"/>
                </a:lnTo>
                <a:lnTo>
                  <a:pt x="408164" y="411249"/>
                </a:lnTo>
                <a:lnTo>
                  <a:pt x="0" y="411249"/>
                </a:lnTo>
                <a:lnTo>
                  <a:pt x="0" y="0"/>
                </a:lnTo>
                <a:close/>
              </a:path>
            </a:pathLst>
          </a:custGeom>
          <a:blipFill>
            <a:blip r:embed="rId3"/>
            <a:stretch>
              <a:fillRect/>
            </a:stretch>
          </a:blipFill>
        </p:spPr>
      </p:sp>
      <p:sp>
        <p:nvSpPr>
          <p:cNvPr id="9" name="Freeform 9"/>
          <p:cNvSpPr/>
          <p:nvPr/>
        </p:nvSpPr>
        <p:spPr>
          <a:xfrm>
            <a:off x="13571562" y="3925339"/>
            <a:ext cx="408164" cy="411249"/>
          </a:xfrm>
          <a:custGeom>
            <a:avLst/>
            <a:gdLst/>
            <a:ahLst/>
            <a:cxnLst/>
            <a:rect l="l" t="t" r="r" b="b"/>
            <a:pathLst>
              <a:path w="408164" h="411249">
                <a:moveTo>
                  <a:pt x="0" y="0"/>
                </a:moveTo>
                <a:lnTo>
                  <a:pt x="408164" y="0"/>
                </a:lnTo>
                <a:lnTo>
                  <a:pt x="408164" y="411248"/>
                </a:lnTo>
                <a:lnTo>
                  <a:pt x="0" y="411248"/>
                </a:lnTo>
                <a:lnTo>
                  <a:pt x="0" y="0"/>
                </a:lnTo>
                <a:close/>
              </a:path>
            </a:pathLst>
          </a:custGeom>
          <a:blipFill>
            <a:blip r:embed="rId3"/>
            <a:stretch>
              <a:fillRect/>
            </a:stretch>
          </a:blipFill>
        </p:spPr>
      </p:sp>
      <p:sp>
        <p:nvSpPr>
          <p:cNvPr id="10" name="TextBox 10"/>
          <p:cNvSpPr txBox="1"/>
          <p:nvPr/>
        </p:nvSpPr>
        <p:spPr>
          <a:xfrm>
            <a:off x="1028700" y="4679950"/>
            <a:ext cx="3220434" cy="869950"/>
          </a:xfrm>
          <a:prstGeom prst="rect">
            <a:avLst/>
          </a:prstGeom>
        </p:spPr>
        <p:txBody>
          <a:bodyPr lIns="0" tIns="0" rIns="0" bIns="0" rtlCol="0" anchor="t">
            <a:spAutoFit/>
          </a:bodyPr>
          <a:lstStyle/>
          <a:p>
            <a:pPr algn="l">
              <a:lnSpc>
                <a:spcPts val="3500"/>
              </a:lnSpc>
              <a:spcBef>
                <a:spcPct val="0"/>
              </a:spcBef>
            </a:pPr>
            <a:r>
              <a:rPr lang="en-US" sz="2500" b="1">
                <a:solidFill>
                  <a:srgbClr val="FFD944"/>
                </a:solidFill>
                <a:latin typeface="Lato Bold"/>
                <a:ea typeface="Lato Bold"/>
                <a:cs typeface="Lato Bold"/>
                <a:sym typeface="Lato Bold"/>
              </a:rPr>
              <a:t>Enables proactive retention campaigns</a:t>
            </a:r>
          </a:p>
        </p:txBody>
      </p:sp>
      <p:sp>
        <p:nvSpPr>
          <p:cNvPr id="11" name="TextBox 11"/>
          <p:cNvSpPr txBox="1"/>
          <p:nvPr/>
        </p:nvSpPr>
        <p:spPr>
          <a:xfrm>
            <a:off x="1028700" y="5864225"/>
            <a:ext cx="3687738" cy="3506470"/>
          </a:xfrm>
          <a:prstGeom prst="rect">
            <a:avLst/>
          </a:prstGeom>
        </p:spPr>
        <p:txBody>
          <a:bodyPr lIns="0" tIns="0" rIns="0" bIns="0" rtlCol="0" anchor="t">
            <a:spAutoFit/>
          </a:bodyPr>
          <a:lstStyle/>
          <a:p>
            <a:pPr algn="l">
              <a:lnSpc>
                <a:spcPts val="3079"/>
              </a:lnSpc>
              <a:spcBef>
                <a:spcPct val="0"/>
              </a:spcBef>
            </a:pPr>
            <a:r>
              <a:rPr lang="en-US" sz="2199" dirty="0">
                <a:solidFill>
                  <a:srgbClr val="E5E1DA"/>
                </a:solidFill>
                <a:latin typeface="Lato"/>
                <a:ea typeface="Lato"/>
                <a:cs typeface="Lato"/>
                <a:sym typeface="Lato"/>
              </a:rPr>
              <a:t>The model identifies customers at high risk of churn before they leave, allowing the business to take timely preventive actions. This supports targeted offers, discounts, or engagement strategies to retain valuable customers.</a:t>
            </a:r>
          </a:p>
        </p:txBody>
      </p:sp>
      <p:sp>
        <p:nvSpPr>
          <p:cNvPr id="12" name="TextBox 12"/>
          <p:cNvSpPr txBox="1"/>
          <p:nvPr/>
        </p:nvSpPr>
        <p:spPr>
          <a:xfrm>
            <a:off x="1028700" y="1290181"/>
            <a:ext cx="5717469" cy="17621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BUSINESS IMPACT</a:t>
            </a:r>
          </a:p>
        </p:txBody>
      </p:sp>
      <p:sp>
        <p:nvSpPr>
          <p:cNvPr id="13" name="TextBox 13"/>
          <p:cNvSpPr txBox="1"/>
          <p:nvPr/>
        </p:nvSpPr>
        <p:spPr>
          <a:xfrm>
            <a:off x="5467353" y="4679950"/>
            <a:ext cx="3220434" cy="869950"/>
          </a:xfrm>
          <a:prstGeom prst="rect">
            <a:avLst/>
          </a:prstGeom>
        </p:spPr>
        <p:txBody>
          <a:bodyPr lIns="0" tIns="0" rIns="0" bIns="0" rtlCol="0" anchor="t">
            <a:spAutoFit/>
          </a:bodyPr>
          <a:lstStyle/>
          <a:p>
            <a:pPr algn="l">
              <a:lnSpc>
                <a:spcPts val="3500"/>
              </a:lnSpc>
              <a:spcBef>
                <a:spcPct val="0"/>
              </a:spcBef>
            </a:pPr>
            <a:r>
              <a:rPr lang="en-US" sz="2500" b="1">
                <a:solidFill>
                  <a:srgbClr val="FFD944"/>
                </a:solidFill>
                <a:latin typeface="Lato Bold"/>
                <a:ea typeface="Lato Bold"/>
                <a:cs typeface="Lato Bold"/>
                <a:sym typeface="Lato Bold"/>
              </a:rPr>
              <a:t>Improves customer lifetime value</a:t>
            </a:r>
          </a:p>
        </p:txBody>
      </p:sp>
      <p:sp>
        <p:nvSpPr>
          <p:cNvPr id="14" name="TextBox 14"/>
          <p:cNvSpPr txBox="1"/>
          <p:nvPr/>
        </p:nvSpPr>
        <p:spPr>
          <a:xfrm>
            <a:off x="5434760" y="5864225"/>
            <a:ext cx="3253027" cy="3506470"/>
          </a:xfrm>
          <a:prstGeom prst="rect">
            <a:avLst/>
          </a:prstGeom>
        </p:spPr>
        <p:txBody>
          <a:bodyPr lIns="0" tIns="0" rIns="0" bIns="0" rtlCol="0" anchor="t">
            <a:spAutoFit/>
          </a:bodyPr>
          <a:lstStyle/>
          <a:p>
            <a:pPr algn="l">
              <a:lnSpc>
                <a:spcPts val="3079"/>
              </a:lnSpc>
              <a:spcBef>
                <a:spcPct val="0"/>
              </a:spcBef>
            </a:pPr>
            <a:r>
              <a:rPr lang="en-US" sz="2199">
                <a:solidFill>
                  <a:srgbClr val="E5E1DA"/>
                </a:solidFill>
                <a:latin typeface="Lato"/>
                <a:ea typeface="Lato"/>
                <a:cs typeface="Lato"/>
                <a:sym typeface="Lato"/>
              </a:rPr>
              <a:t>By reducing churn, customers remain subscribed for longer periods, increasing their total lifetime contribution to revenue. Predictive insights help maximize long-term customer profitability.</a:t>
            </a:r>
          </a:p>
        </p:txBody>
      </p:sp>
      <p:sp>
        <p:nvSpPr>
          <p:cNvPr id="15" name="TextBox 15"/>
          <p:cNvSpPr txBox="1"/>
          <p:nvPr/>
        </p:nvSpPr>
        <p:spPr>
          <a:xfrm>
            <a:off x="9535512" y="4679950"/>
            <a:ext cx="3220434" cy="869950"/>
          </a:xfrm>
          <a:prstGeom prst="rect">
            <a:avLst/>
          </a:prstGeom>
        </p:spPr>
        <p:txBody>
          <a:bodyPr lIns="0" tIns="0" rIns="0" bIns="0" rtlCol="0" anchor="t">
            <a:spAutoFit/>
          </a:bodyPr>
          <a:lstStyle/>
          <a:p>
            <a:pPr algn="l">
              <a:lnSpc>
                <a:spcPts val="3500"/>
              </a:lnSpc>
              <a:spcBef>
                <a:spcPct val="0"/>
              </a:spcBef>
            </a:pPr>
            <a:r>
              <a:rPr lang="en-US" sz="2500" b="1">
                <a:solidFill>
                  <a:srgbClr val="FFD944"/>
                </a:solidFill>
                <a:latin typeface="Lato Bold"/>
                <a:ea typeface="Lato Bold"/>
                <a:cs typeface="Lato Bold"/>
                <a:sym typeface="Lato Bold"/>
              </a:rPr>
              <a:t>Protects recurring revenue</a:t>
            </a:r>
          </a:p>
        </p:txBody>
      </p:sp>
      <p:sp>
        <p:nvSpPr>
          <p:cNvPr id="16" name="TextBox 16"/>
          <p:cNvSpPr txBox="1"/>
          <p:nvPr/>
        </p:nvSpPr>
        <p:spPr>
          <a:xfrm>
            <a:off x="9502918" y="5864225"/>
            <a:ext cx="3253027" cy="3506470"/>
          </a:xfrm>
          <a:prstGeom prst="rect">
            <a:avLst/>
          </a:prstGeom>
        </p:spPr>
        <p:txBody>
          <a:bodyPr lIns="0" tIns="0" rIns="0" bIns="0" rtlCol="0" anchor="t">
            <a:spAutoFit/>
          </a:bodyPr>
          <a:lstStyle/>
          <a:p>
            <a:pPr algn="l">
              <a:lnSpc>
                <a:spcPts val="3079"/>
              </a:lnSpc>
              <a:spcBef>
                <a:spcPct val="0"/>
              </a:spcBef>
            </a:pPr>
            <a:r>
              <a:rPr lang="en-US" sz="2199">
                <a:solidFill>
                  <a:srgbClr val="E5E1DA"/>
                </a:solidFill>
                <a:latin typeface="Lato"/>
                <a:ea typeface="Lato"/>
                <a:cs typeface="Lato"/>
                <a:sym typeface="Lato"/>
              </a:rPr>
              <a:t>Early churn prediction helps safeguard steady subscription-based income streams. Retaining customers ensures consistent cash flow and reduces acquisition costs for replacing lost customers.</a:t>
            </a:r>
          </a:p>
        </p:txBody>
      </p:sp>
      <p:sp>
        <p:nvSpPr>
          <p:cNvPr id="17" name="TextBox 17"/>
          <p:cNvSpPr txBox="1"/>
          <p:nvPr/>
        </p:nvSpPr>
        <p:spPr>
          <a:xfrm>
            <a:off x="13587859" y="4679950"/>
            <a:ext cx="3220434" cy="869950"/>
          </a:xfrm>
          <a:prstGeom prst="rect">
            <a:avLst/>
          </a:prstGeom>
        </p:spPr>
        <p:txBody>
          <a:bodyPr lIns="0" tIns="0" rIns="0" bIns="0" rtlCol="0" anchor="t">
            <a:spAutoFit/>
          </a:bodyPr>
          <a:lstStyle/>
          <a:p>
            <a:pPr algn="l">
              <a:lnSpc>
                <a:spcPts val="3500"/>
              </a:lnSpc>
              <a:spcBef>
                <a:spcPct val="0"/>
              </a:spcBef>
            </a:pPr>
            <a:r>
              <a:rPr lang="en-US" sz="2500" b="1">
                <a:solidFill>
                  <a:srgbClr val="FFD944"/>
                </a:solidFill>
                <a:latin typeface="Lato Bold"/>
                <a:ea typeface="Lato Bold"/>
                <a:cs typeface="Lato Bold"/>
                <a:sym typeface="Lato Bold"/>
              </a:rPr>
              <a:t>Supports data-driven decision making</a:t>
            </a:r>
          </a:p>
        </p:txBody>
      </p:sp>
      <p:sp>
        <p:nvSpPr>
          <p:cNvPr id="18" name="TextBox 18"/>
          <p:cNvSpPr txBox="1"/>
          <p:nvPr/>
        </p:nvSpPr>
        <p:spPr>
          <a:xfrm>
            <a:off x="13587859" y="5864225"/>
            <a:ext cx="3671441" cy="3506470"/>
          </a:xfrm>
          <a:prstGeom prst="rect">
            <a:avLst/>
          </a:prstGeom>
        </p:spPr>
        <p:txBody>
          <a:bodyPr lIns="0" tIns="0" rIns="0" bIns="0" rtlCol="0" anchor="t">
            <a:spAutoFit/>
          </a:bodyPr>
          <a:lstStyle/>
          <a:p>
            <a:pPr algn="l">
              <a:lnSpc>
                <a:spcPts val="3079"/>
              </a:lnSpc>
              <a:spcBef>
                <a:spcPct val="0"/>
              </a:spcBef>
            </a:pPr>
            <a:r>
              <a:rPr lang="en-US" sz="2199">
                <a:solidFill>
                  <a:srgbClr val="E5E1DA"/>
                </a:solidFill>
                <a:latin typeface="Lato"/>
                <a:ea typeface="Lato"/>
                <a:cs typeface="Lato"/>
                <a:sym typeface="Lato"/>
              </a:rPr>
              <a:t>The analysis provides actionable insights into key churn drivers, enabling strategic planning based on evidence rather than assumptions. This improves marketing, pricing, and service improvement decisions.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32598FF5-0A89-08C5-2E1A-D0D3034A481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B69A552-CFA1-B60A-6D78-D060FCDBA879}"/>
              </a:ext>
            </a:extLst>
          </p:cNvPr>
          <p:cNvSpPr/>
          <p:nvPr/>
        </p:nvSpPr>
        <p:spPr>
          <a:xfrm rot="-10800000">
            <a:off x="10817513" y="-3911527"/>
            <a:ext cx="7470487" cy="5397427"/>
          </a:xfrm>
          <a:custGeom>
            <a:avLst/>
            <a:gdLst/>
            <a:ahLst/>
            <a:cxnLst/>
            <a:rect l="l" t="t" r="r" b="b"/>
            <a:pathLst>
              <a:path w="7470487" h="5397427">
                <a:moveTo>
                  <a:pt x="0" y="0"/>
                </a:moveTo>
                <a:lnTo>
                  <a:pt x="7470487" y="0"/>
                </a:lnTo>
                <a:lnTo>
                  <a:pt x="7470487" y="5397427"/>
                </a:lnTo>
                <a:lnTo>
                  <a:pt x="0" y="5397427"/>
                </a:lnTo>
                <a:lnTo>
                  <a:pt x="0" y="0"/>
                </a:lnTo>
                <a:close/>
              </a:path>
            </a:pathLst>
          </a:custGeom>
          <a:blipFill>
            <a:blip r:embed="rId2"/>
            <a:stretch>
              <a:fillRect/>
            </a:stretch>
          </a:blipFill>
        </p:spPr>
      </p:sp>
      <p:sp>
        <p:nvSpPr>
          <p:cNvPr id="3" name="Freeform 3">
            <a:extLst>
              <a:ext uri="{FF2B5EF4-FFF2-40B4-BE49-F238E27FC236}">
                <a16:creationId xmlns:a16="http://schemas.microsoft.com/office/drawing/2014/main" id="{6D91AAC6-E696-8E0E-1062-E04EA6CBB333}"/>
              </a:ext>
            </a:extLst>
          </p:cNvPr>
          <p:cNvSpPr/>
          <p:nvPr/>
        </p:nvSpPr>
        <p:spPr>
          <a:xfrm rot="-10800000">
            <a:off x="-8131585" y="653219"/>
            <a:ext cx="13745171" cy="10034901"/>
          </a:xfrm>
          <a:custGeom>
            <a:avLst/>
            <a:gdLst/>
            <a:ahLst/>
            <a:cxnLst/>
            <a:rect l="l" t="t" r="r" b="b"/>
            <a:pathLst>
              <a:path w="13745171" h="10034901">
                <a:moveTo>
                  <a:pt x="0" y="0"/>
                </a:moveTo>
                <a:lnTo>
                  <a:pt x="13745171" y="0"/>
                </a:lnTo>
                <a:lnTo>
                  <a:pt x="13745171" y="10034901"/>
                </a:lnTo>
                <a:lnTo>
                  <a:pt x="0" y="10034901"/>
                </a:lnTo>
                <a:lnTo>
                  <a:pt x="0" y="0"/>
                </a:lnTo>
                <a:close/>
              </a:path>
            </a:pathLst>
          </a:custGeom>
          <a:blipFill>
            <a:blip r:embed="rId2"/>
            <a:stretch>
              <a:fillRect l="-523" r="-523"/>
            </a:stretch>
          </a:blipFill>
        </p:spPr>
      </p:sp>
      <p:sp>
        <p:nvSpPr>
          <p:cNvPr id="4" name="TextBox 4">
            <a:extLst>
              <a:ext uri="{FF2B5EF4-FFF2-40B4-BE49-F238E27FC236}">
                <a16:creationId xmlns:a16="http://schemas.microsoft.com/office/drawing/2014/main" id="{6B6A6ACC-3D93-5E1D-595D-8C14F3CCB224}"/>
              </a:ext>
            </a:extLst>
          </p:cNvPr>
          <p:cNvSpPr txBox="1"/>
          <p:nvPr/>
        </p:nvSpPr>
        <p:spPr>
          <a:xfrm>
            <a:off x="1791829" y="586542"/>
            <a:ext cx="14591171" cy="828688"/>
          </a:xfrm>
          <a:prstGeom prst="rect">
            <a:avLst/>
          </a:prstGeom>
        </p:spPr>
        <p:txBody>
          <a:bodyPr wrap="square" lIns="0" tIns="0" rIns="0" bIns="0" rtlCol="0" anchor="t">
            <a:spAutoFit/>
          </a:bodyPr>
          <a:lstStyle/>
          <a:p>
            <a:pPr lvl="0">
              <a:lnSpc>
                <a:spcPts val="6600"/>
              </a:lnSpc>
            </a:pPr>
            <a:r>
              <a:rPr lang="en-IN" sz="5400" dirty="0">
                <a:solidFill>
                  <a:schemeClr val="bg1"/>
                </a:solidFill>
                <a:latin typeface="Poppins Bold" panose="020B0604020202020204" charset="0"/>
                <a:cs typeface="Poppins Bold" panose="020B0604020202020204" charset="0"/>
              </a:rPr>
              <a:t>Final Model Performance &amp; Evaluation</a:t>
            </a:r>
            <a:endParaRPr kumimoji="0" lang="en-US" sz="5400" b="1" i="0" u="none" strike="noStrike" kern="1200" cap="none" spc="0" normalizeH="0" baseline="0" noProof="0" dirty="0">
              <a:ln>
                <a:noFill/>
              </a:ln>
              <a:solidFill>
                <a:schemeClr val="bg1"/>
              </a:solidFill>
              <a:effectLst/>
              <a:uLnTx/>
              <a:uFillTx/>
              <a:latin typeface="Poppins Bold" panose="020B0604020202020204" charset="0"/>
              <a:ea typeface="Poppins Bold"/>
              <a:cs typeface="Poppins Bold" panose="020B0604020202020204" charset="0"/>
              <a:sym typeface="Poppins Bold"/>
            </a:endParaRPr>
          </a:p>
        </p:txBody>
      </p:sp>
      <p:sp>
        <p:nvSpPr>
          <p:cNvPr id="5" name="TextBox 5">
            <a:extLst>
              <a:ext uri="{FF2B5EF4-FFF2-40B4-BE49-F238E27FC236}">
                <a16:creationId xmlns:a16="http://schemas.microsoft.com/office/drawing/2014/main" id="{7EF65AAF-4D80-91FE-81BB-2DCCD76265A9}"/>
              </a:ext>
            </a:extLst>
          </p:cNvPr>
          <p:cNvSpPr txBox="1"/>
          <p:nvPr/>
        </p:nvSpPr>
        <p:spPr>
          <a:xfrm>
            <a:off x="5708169" y="1485901"/>
            <a:ext cx="12615321" cy="8494633"/>
          </a:xfrm>
          <a:prstGeom prst="rect">
            <a:avLst/>
          </a:prstGeom>
        </p:spPr>
        <p:txBody>
          <a:bodyPr wrap="square" lIns="0" tIns="0" rIns="0" bIns="0" rtlCol="0" anchor="t">
            <a:spAutoFit/>
          </a:bodyPr>
          <a:lstStyle/>
          <a:p>
            <a:pPr>
              <a:buNone/>
            </a:pPr>
            <a:r>
              <a:rPr lang="en-US" sz="2400" b="1" i="1" u="sng" dirty="0">
                <a:solidFill>
                  <a:schemeClr val="bg1"/>
                </a:solidFill>
                <a:latin typeface="Lato Bold" panose="020B0604020202020204" charset="0"/>
                <a:ea typeface="Lato Bold" panose="020B0604020202020204" charset="0"/>
                <a:cs typeface="Lato Bold" panose="020B0604020202020204" charset="0"/>
              </a:rPr>
              <a:t>Final Test Performance:</a:t>
            </a:r>
          </a:p>
          <a:p>
            <a:pPr>
              <a:buNone/>
            </a:pPr>
            <a:r>
              <a:rPr lang="en-US" sz="2400" dirty="0">
                <a:solidFill>
                  <a:schemeClr val="bg1"/>
                </a:solidFill>
                <a:latin typeface="Lato Bold" panose="020B0604020202020204" charset="0"/>
                <a:ea typeface="Lato Bold" panose="020B0604020202020204" charset="0"/>
                <a:cs typeface="Lato Bold" panose="020B0604020202020204" charset="0"/>
              </a:rPr>
              <a:t>The optimized model demonstrates strong predictive capability on unseen data.</a:t>
            </a:r>
          </a:p>
          <a:p>
            <a:pPr>
              <a:buFont typeface="Arial" panose="020B0604020202020204" pitchFamily="34" charset="0"/>
              <a:buChar char="•"/>
            </a:pPr>
            <a:r>
              <a:rPr lang="en-US" sz="2400" b="1" dirty="0">
                <a:solidFill>
                  <a:schemeClr val="bg1"/>
                </a:solidFill>
                <a:latin typeface="Lato Bold" panose="020B0604020202020204" charset="0"/>
                <a:ea typeface="Lato Bold" panose="020B0604020202020204" charset="0"/>
                <a:cs typeface="Lato Bold" panose="020B0604020202020204" charset="0"/>
              </a:rPr>
              <a:t>Test Accuracy:</a:t>
            </a:r>
            <a:r>
              <a:rPr lang="en-US" sz="2400" dirty="0">
                <a:solidFill>
                  <a:schemeClr val="bg1"/>
                </a:solidFill>
                <a:latin typeface="Lato Bold" panose="020B0604020202020204" charset="0"/>
                <a:ea typeface="Lato Bold" panose="020B0604020202020204" charset="0"/>
                <a:cs typeface="Lato Bold" panose="020B0604020202020204" charset="0"/>
              </a:rPr>
              <a:t> 74.02%</a:t>
            </a:r>
          </a:p>
          <a:p>
            <a:pPr>
              <a:buFont typeface="Arial" panose="020B0604020202020204" pitchFamily="34" charset="0"/>
              <a:buChar char="•"/>
            </a:pPr>
            <a:r>
              <a:rPr lang="en-US" sz="2400" b="1" dirty="0">
                <a:solidFill>
                  <a:schemeClr val="bg1"/>
                </a:solidFill>
                <a:latin typeface="Lato Bold" panose="020B0604020202020204" charset="0"/>
                <a:ea typeface="Lato Bold" panose="020B0604020202020204" charset="0"/>
                <a:cs typeface="Lato Bold" panose="020B0604020202020204" charset="0"/>
              </a:rPr>
              <a:t>ROC–AUC Score:</a:t>
            </a:r>
            <a:r>
              <a:rPr lang="en-US" sz="2400" dirty="0">
                <a:solidFill>
                  <a:schemeClr val="bg1"/>
                </a:solidFill>
                <a:latin typeface="Lato Bold" panose="020B0604020202020204" charset="0"/>
                <a:ea typeface="Lato Bold" panose="020B0604020202020204" charset="0"/>
                <a:cs typeface="Lato Bold" panose="020B0604020202020204" charset="0"/>
              </a:rPr>
              <a:t> 0.846</a:t>
            </a:r>
          </a:p>
          <a:p>
            <a:pPr>
              <a:buFont typeface="Arial" panose="020B0604020202020204" pitchFamily="34" charset="0"/>
              <a:buChar char="•"/>
            </a:pPr>
            <a:r>
              <a:rPr lang="en-US" sz="2400" b="1" dirty="0">
                <a:solidFill>
                  <a:schemeClr val="bg1"/>
                </a:solidFill>
                <a:latin typeface="Lato Bold" panose="020B0604020202020204" charset="0"/>
                <a:ea typeface="Lato Bold" panose="020B0604020202020204" charset="0"/>
                <a:cs typeface="Lato Bold" panose="020B0604020202020204" charset="0"/>
              </a:rPr>
              <a:t>Training Accuracy:</a:t>
            </a:r>
            <a:r>
              <a:rPr lang="en-US" sz="2400" dirty="0">
                <a:solidFill>
                  <a:schemeClr val="bg1"/>
                </a:solidFill>
                <a:latin typeface="Lato Bold" panose="020B0604020202020204" charset="0"/>
                <a:ea typeface="Lato Bold" panose="020B0604020202020204" charset="0"/>
                <a:cs typeface="Lato Bold" panose="020B0604020202020204" charset="0"/>
              </a:rPr>
              <a:t> 77.99%</a:t>
            </a:r>
          </a:p>
          <a:p>
            <a:pPr>
              <a:buFont typeface="Arial" panose="020B0604020202020204" pitchFamily="34" charset="0"/>
              <a:buChar char="•"/>
            </a:pPr>
            <a:r>
              <a:rPr lang="en-US" sz="2400" b="1" dirty="0">
                <a:solidFill>
                  <a:schemeClr val="bg1"/>
                </a:solidFill>
                <a:latin typeface="Lato Bold" panose="020B0604020202020204" charset="0"/>
                <a:ea typeface="Lato Bold" panose="020B0604020202020204" charset="0"/>
                <a:cs typeface="Lato Bold" panose="020B0604020202020204" charset="0"/>
              </a:rPr>
              <a:t>Testing Accuracy:</a:t>
            </a:r>
            <a:r>
              <a:rPr lang="en-US" sz="2400" dirty="0">
                <a:solidFill>
                  <a:schemeClr val="bg1"/>
                </a:solidFill>
                <a:latin typeface="Lato Bold" panose="020B0604020202020204" charset="0"/>
                <a:ea typeface="Lato Bold" panose="020B0604020202020204" charset="0"/>
                <a:cs typeface="Lato Bold" panose="020B0604020202020204" charset="0"/>
              </a:rPr>
              <a:t> 74.02%</a:t>
            </a:r>
          </a:p>
          <a:p>
            <a:pPr>
              <a:buNone/>
            </a:pPr>
            <a:r>
              <a:rPr lang="en-US" sz="2400" dirty="0">
                <a:solidFill>
                  <a:schemeClr val="bg1"/>
                </a:solidFill>
                <a:latin typeface="Lato Bold" panose="020B0604020202020204" charset="0"/>
                <a:ea typeface="Lato Bold" panose="020B0604020202020204" charset="0"/>
                <a:cs typeface="Lato Bold" panose="020B0604020202020204" charset="0"/>
              </a:rPr>
              <a:t>The small gap between training and testing accuracy indicates good generalization with minimal overfitting.</a:t>
            </a:r>
          </a:p>
          <a:p>
            <a:pPr>
              <a:buNone/>
            </a:pPr>
            <a:r>
              <a:rPr lang="en-US" sz="2400" i="1" u="sng" dirty="0">
                <a:solidFill>
                  <a:schemeClr val="bg1"/>
                </a:solidFill>
                <a:latin typeface="Lato Bold" panose="020B0604020202020204" charset="0"/>
                <a:ea typeface="Lato Bold" panose="020B0604020202020204" charset="0"/>
                <a:cs typeface="Lato Bold" panose="020B0604020202020204" charset="0"/>
              </a:rPr>
              <a:t>Classification Performance (Churn = 1):</a:t>
            </a:r>
          </a:p>
          <a:p>
            <a:pPr>
              <a:buFont typeface="Arial" panose="020B0604020202020204" pitchFamily="34" charset="0"/>
              <a:buChar char="•"/>
            </a:pPr>
            <a:r>
              <a:rPr lang="en-US" sz="2400" b="1" dirty="0">
                <a:solidFill>
                  <a:schemeClr val="bg1"/>
                </a:solidFill>
                <a:latin typeface="Lato Bold" panose="020B0604020202020204" charset="0"/>
                <a:ea typeface="Lato Bold" panose="020B0604020202020204" charset="0"/>
                <a:cs typeface="Lato Bold" panose="020B0604020202020204" charset="0"/>
              </a:rPr>
              <a:t>Precision:</a:t>
            </a:r>
            <a:r>
              <a:rPr lang="en-US" sz="2400" dirty="0">
                <a:solidFill>
                  <a:schemeClr val="bg1"/>
                </a:solidFill>
                <a:latin typeface="Lato Bold" panose="020B0604020202020204" charset="0"/>
                <a:ea typeface="Lato Bold" panose="020B0604020202020204" charset="0"/>
                <a:cs typeface="Lato Bold" panose="020B0604020202020204" charset="0"/>
              </a:rPr>
              <a:t> 0.51</a:t>
            </a:r>
          </a:p>
          <a:p>
            <a:pPr>
              <a:buFont typeface="Arial" panose="020B0604020202020204" pitchFamily="34" charset="0"/>
              <a:buChar char="•"/>
            </a:pPr>
            <a:r>
              <a:rPr lang="en-US" sz="2400" b="1" dirty="0">
                <a:solidFill>
                  <a:schemeClr val="bg1"/>
                </a:solidFill>
                <a:latin typeface="Lato Bold" panose="020B0604020202020204" charset="0"/>
                <a:ea typeface="Lato Bold" panose="020B0604020202020204" charset="0"/>
                <a:cs typeface="Lato Bold" panose="020B0604020202020204" charset="0"/>
              </a:rPr>
              <a:t>Recall:</a:t>
            </a:r>
            <a:r>
              <a:rPr lang="en-US" sz="2400" dirty="0">
                <a:solidFill>
                  <a:schemeClr val="bg1"/>
                </a:solidFill>
                <a:latin typeface="Lato Bold" panose="020B0604020202020204" charset="0"/>
                <a:ea typeface="Lato Bold" panose="020B0604020202020204" charset="0"/>
                <a:cs typeface="Lato Bold" panose="020B0604020202020204" charset="0"/>
              </a:rPr>
              <a:t> 0.80</a:t>
            </a:r>
          </a:p>
          <a:p>
            <a:pPr>
              <a:buFont typeface="Arial" panose="020B0604020202020204" pitchFamily="34" charset="0"/>
              <a:buChar char="•"/>
            </a:pPr>
            <a:r>
              <a:rPr lang="en-US" sz="2400" b="1" dirty="0">
                <a:solidFill>
                  <a:schemeClr val="bg1"/>
                </a:solidFill>
                <a:latin typeface="Lato Bold" panose="020B0604020202020204" charset="0"/>
                <a:ea typeface="Lato Bold" panose="020B0604020202020204" charset="0"/>
                <a:cs typeface="Lato Bold" panose="020B0604020202020204" charset="0"/>
              </a:rPr>
              <a:t>F1-Score:</a:t>
            </a:r>
            <a:r>
              <a:rPr lang="en-US" sz="2400" dirty="0">
                <a:solidFill>
                  <a:schemeClr val="bg1"/>
                </a:solidFill>
                <a:latin typeface="Lato Bold" panose="020B0604020202020204" charset="0"/>
                <a:ea typeface="Lato Bold" panose="020B0604020202020204" charset="0"/>
                <a:cs typeface="Lato Bold" panose="020B0604020202020204" charset="0"/>
              </a:rPr>
              <a:t> 0.62</a:t>
            </a:r>
          </a:p>
          <a:p>
            <a:pPr>
              <a:buNone/>
            </a:pPr>
            <a:r>
              <a:rPr lang="en-US" sz="2400" dirty="0">
                <a:solidFill>
                  <a:schemeClr val="bg1"/>
                </a:solidFill>
                <a:latin typeface="Lato Bold" panose="020B0604020202020204" charset="0"/>
                <a:ea typeface="Lato Bold" panose="020B0604020202020204" charset="0"/>
                <a:cs typeface="Lato Bold" panose="020B0604020202020204" charset="0"/>
              </a:rPr>
              <a:t>The model effectively identifies churn customers (high recall), ensuring most high-risk customers are detected for retention strategies.</a:t>
            </a:r>
          </a:p>
          <a:p>
            <a:pPr>
              <a:buNone/>
            </a:pPr>
            <a:r>
              <a:rPr lang="en-US" sz="2400" b="1" i="1" u="sng" dirty="0">
                <a:solidFill>
                  <a:schemeClr val="bg1"/>
                </a:solidFill>
                <a:latin typeface="Lato Bold" panose="020B0604020202020204" charset="0"/>
                <a:ea typeface="Lato Bold" panose="020B0604020202020204" charset="0"/>
                <a:cs typeface="Lato Bold" panose="020B0604020202020204" charset="0"/>
              </a:rPr>
              <a:t>Confusion Matrix Summary:</a:t>
            </a:r>
          </a:p>
          <a:p>
            <a:pPr rtl="0">
              <a:buNone/>
            </a:pPr>
            <a:r>
              <a:rPr lang="en-US" sz="2400" dirty="0">
                <a:solidFill>
                  <a:schemeClr val="bg1"/>
                </a:solidFill>
                <a:latin typeface="Lato Bold" panose="020B0604020202020204" charset="0"/>
                <a:ea typeface="Lato Bold" panose="020B0604020202020204" charset="0"/>
                <a:cs typeface="Lato Bold" panose="020B0604020202020204" charset="0"/>
              </a:rPr>
              <a:t>[[743  292]</a:t>
            </a:r>
          </a:p>
          <a:p>
            <a:pPr rtl="0">
              <a:buNone/>
            </a:pPr>
            <a:r>
              <a:rPr lang="en-US" sz="2400" dirty="0">
                <a:solidFill>
                  <a:schemeClr val="bg1"/>
                </a:solidFill>
                <a:latin typeface="Lato Bold" panose="020B0604020202020204" charset="0"/>
                <a:ea typeface="Lato Bold" panose="020B0604020202020204" charset="0"/>
                <a:cs typeface="Lato Bold" panose="020B0604020202020204" charset="0"/>
              </a:rPr>
              <a:t> [ 74  300]]</a:t>
            </a:r>
          </a:p>
          <a:p>
            <a:pPr>
              <a:buFont typeface="Arial" panose="020B0604020202020204" pitchFamily="34" charset="0"/>
              <a:buChar char="•"/>
            </a:pPr>
            <a:r>
              <a:rPr lang="en-US" sz="2400" dirty="0">
                <a:solidFill>
                  <a:schemeClr val="bg1"/>
                </a:solidFill>
                <a:latin typeface="Lato Bold" panose="020B0604020202020204" charset="0"/>
                <a:ea typeface="Lato Bold" panose="020B0604020202020204" charset="0"/>
                <a:cs typeface="Lato Bold" panose="020B0604020202020204" charset="0"/>
              </a:rPr>
              <a:t>Correctly identified </a:t>
            </a:r>
            <a:r>
              <a:rPr lang="en-US" sz="2400" b="1" dirty="0">
                <a:solidFill>
                  <a:schemeClr val="bg1"/>
                </a:solidFill>
                <a:latin typeface="Lato Bold" panose="020B0604020202020204" charset="0"/>
                <a:ea typeface="Lato Bold" panose="020B0604020202020204" charset="0"/>
                <a:cs typeface="Lato Bold" panose="020B0604020202020204" charset="0"/>
              </a:rPr>
              <a:t>743 non-churn customers</a:t>
            </a:r>
            <a:endParaRPr lang="en-US" sz="2400" dirty="0">
              <a:solidFill>
                <a:schemeClr val="bg1"/>
              </a:solidFill>
              <a:latin typeface="Lato Bold" panose="020B0604020202020204" charset="0"/>
              <a:ea typeface="Lato Bold" panose="020B0604020202020204" charset="0"/>
              <a:cs typeface="Lato Bold" panose="020B0604020202020204" charset="0"/>
            </a:endParaRPr>
          </a:p>
          <a:p>
            <a:pPr>
              <a:buFont typeface="Arial" panose="020B0604020202020204" pitchFamily="34" charset="0"/>
              <a:buChar char="•"/>
            </a:pPr>
            <a:r>
              <a:rPr lang="en-US" sz="2400" dirty="0">
                <a:solidFill>
                  <a:schemeClr val="bg1"/>
                </a:solidFill>
                <a:latin typeface="Lato Bold" panose="020B0604020202020204" charset="0"/>
                <a:ea typeface="Lato Bold" panose="020B0604020202020204" charset="0"/>
                <a:cs typeface="Lato Bold" panose="020B0604020202020204" charset="0"/>
              </a:rPr>
              <a:t>Correctly identified </a:t>
            </a:r>
            <a:r>
              <a:rPr lang="en-US" sz="2400" b="1" dirty="0">
                <a:solidFill>
                  <a:schemeClr val="bg1"/>
                </a:solidFill>
                <a:latin typeface="Lato Bold" panose="020B0604020202020204" charset="0"/>
                <a:ea typeface="Lato Bold" panose="020B0604020202020204" charset="0"/>
                <a:cs typeface="Lato Bold" panose="020B0604020202020204" charset="0"/>
              </a:rPr>
              <a:t>300 churn customers</a:t>
            </a:r>
            <a:endParaRPr lang="en-US" sz="2400" dirty="0">
              <a:solidFill>
                <a:schemeClr val="bg1"/>
              </a:solidFill>
              <a:latin typeface="Lato Bold" panose="020B0604020202020204" charset="0"/>
              <a:ea typeface="Lato Bold" panose="020B0604020202020204" charset="0"/>
              <a:cs typeface="Lato Bold" panose="020B0604020202020204" charset="0"/>
            </a:endParaRPr>
          </a:p>
          <a:p>
            <a:pPr>
              <a:buFont typeface="Arial" panose="020B0604020202020204" pitchFamily="34" charset="0"/>
              <a:buChar char="•"/>
            </a:pPr>
            <a:r>
              <a:rPr lang="en-US" sz="2400" dirty="0">
                <a:solidFill>
                  <a:schemeClr val="bg1"/>
                </a:solidFill>
                <a:latin typeface="Lato Bold" panose="020B0604020202020204" charset="0"/>
                <a:ea typeface="Lato Bold" panose="020B0604020202020204" charset="0"/>
                <a:cs typeface="Lato Bold" panose="020B0604020202020204" charset="0"/>
              </a:rPr>
              <a:t>Maintains balanced performance across classes</a:t>
            </a:r>
          </a:p>
          <a:p>
            <a:pPr>
              <a:buNone/>
            </a:pPr>
            <a:r>
              <a:rPr lang="en-US" sz="2400" b="1" i="1" u="sng" dirty="0">
                <a:solidFill>
                  <a:schemeClr val="bg1"/>
                </a:solidFill>
                <a:latin typeface="Lato Bold" panose="020B0604020202020204" charset="0"/>
                <a:ea typeface="Lato Bold" panose="020B0604020202020204" charset="0"/>
                <a:cs typeface="Lato Bold" panose="020B0604020202020204" charset="0"/>
              </a:rPr>
              <a:t>Key Model Strength:</a:t>
            </a:r>
          </a:p>
          <a:p>
            <a:pPr>
              <a:buNone/>
            </a:pPr>
            <a:r>
              <a:rPr lang="en-US" sz="2400" dirty="0">
                <a:solidFill>
                  <a:schemeClr val="bg1"/>
                </a:solidFill>
                <a:latin typeface="Lato Bold" panose="020B0604020202020204" charset="0"/>
                <a:ea typeface="Lato Bold" panose="020B0604020202020204" charset="0"/>
                <a:cs typeface="Lato Bold" panose="020B0604020202020204" charset="0"/>
              </a:rPr>
              <a:t>A strong </a:t>
            </a:r>
            <a:r>
              <a:rPr lang="en-US" sz="2400" b="1" dirty="0">
                <a:solidFill>
                  <a:schemeClr val="bg1"/>
                </a:solidFill>
                <a:latin typeface="Lato Bold" panose="020B0604020202020204" charset="0"/>
                <a:ea typeface="Lato Bold" panose="020B0604020202020204" charset="0"/>
                <a:cs typeface="Lato Bold" panose="020B0604020202020204" charset="0"/>
              </a:rPr>
              <a:t>ROC-AUC of 0.846</a:t>
            </a:r>
            <a:r>
              <a:rPr lang="en-US" sz="2400" dirty="0">
                <a:solidFill>
                  <a:schemeClr val="bg1"/>
                </a:solidFill>
                <a:latin typeface="Lato Bold" panose="020B0604020202020204" charset="0"/>
                <a:ea typeface="Lato Bold" panose="020B0604020202020204" charset="0"/>
                <a:cs typeface="Lato Bold" panose="020B0604020202020204" charset="0"/>
              </a:rPr>
              <a:t> indicates high discriminatory power between churn and non-churn customers, making the model reliable for real-world business deployment.</a:t>
            </a:r>
          </a:p>
        </p:txBody>
      </p:sp>
    </p:spTree>
    <p:extLst>
      <p:ext uri="{BB962C8B-B14F-4D97-AF65-F5344CB8AC3E}">
        <p14:creationId xmlns:p14="http://schemas.microsoft.com/office/powerpoint/2010/main" val="29041055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26598" y="645697"/>
            <a:ext cx="16598104" cy="995428"/>
            <a:chOff x="0" y="0"/>
            <a:chExt cx="4371517" cy="262170"/>
          </a:xfrm>
        </p:grpSpPr>
        <p:sp>
          <p:nvSpPr>
            <p:cNvPr id="3" name="Freeform 3"/>
            <p:cNvSpPr/>
            <p:nvPr/>
          </p:nvSpPr>
          <p:spPr>
            <a:xfrm>
              <a:off x="0" y="0"/>
              <a:ext cx="4371517" cy="262170"/>
            </a:xfrm>
            <a:custGeom>
              <a:avLst/>
              <a:gdLst/>
              <a:ahLst/>
              <a:cxnLst/>
              <a:rect l="l" t="t" r="r" b="b"/>
              <a:pathLst>
                <a:path w="4371517" h="262170">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ln w="38100" cap="rnd">
              <a:solidFill>
                <a:srgbClr val="E5E1DA"/>
              </a:solidFill>
              <a:prstDash val="solid"/>
              <a:round/>
            </a:ln>
          </p:spPr>
        </p:sp>
        <p:sp>
          <p:nvSpPr>
            <p:cNvPr id="4" name="TextBox 4"/>
            <p:cNvSpPr txBox="1"/>
            <p:nvPr/>
          </p:nvSpPr>
          <p:spPr>
            <a:xfrm>
              <a:off x="0" y="-38100"/>
              <a:ext cx="4371517" cy="30027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rot="2100837" flipH="1">
            <a:off x="10322897" y="752773"/>
            <a:ext cx="8310061" cy="8781453"/>
          </a:xfrm>
          <a:custGeom>
            <a:avLst/>
            <a:gdLst/>
            <a:ahLst/>
            <a:cxnLst/>
            <a:rect l="l" t="t" r="r" b="b"/>
            <a:pathLst>
              <a:path w="8310061" h="8781453">
                <a:moveTo>
                  <a:pt x="8310060" y="0"/>
                </a:moveTo>
                <a:lnTo>
                  <a:pt x="0" y="0"/>
                </a:lnTo>
                <a:lnTo>
                  <a:pt x="0" y="8781454"/>
                </a:lnTo>
                <a:lnTo>
                  <a:pt x="8310060" y="8781454"/>
                </a:lnTo>
                <a:lnTo>
                  <a:pt x="8310060" y="0"/>
                </a:lnTo>
                <a:close/>
              </a:path>
            </a:pathLst>
          </a:custGeom>
          <a:blipFill>
            <a:blip r:embed="rId2"/>
            <a:stretch>
              <a:fillRect r="-381" b="-1869"/>
            </a:stretch>
          </a:blipFill>
        </p:spPr>
      </p:sp>
      <p:sp>
        <p:nvSpPr>
          <p:cNvPr id="6" name="Freeform 6"/>
          <p:cNvSpPr/>
          <p:nvPr/>
        </p:nvSpPr>
        <p:spPr>
          <a:xfrm>
            <a:off x="1171305" y="879197"/>
            <a:ext cx="528429" cy="528429"/>
          </a:xfrm>
          <a:custGeom>
            <a:avLst/>
            <a:gdLst/>
            <a:ahLst/>
            <a:cxnLst/>
            <a:rect l="l" t="t" r="r" b="b"/>
            <a:pathLst>
              <a:path w="528429" h="528429">
                <a:moveTo>
                  <a:pt x="0" y="0"/>
                </a:moveTo>
                <a:lnTo>
                  <a:pt x="528429" y="0"/>
                </a:lnTo>
                <a:lnTo>
                  <a:pt x="528429" y="528429"/>
                </a:lnTo>
                <a:lnTo>
                  <a:pt x="0" y="52842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7"/>
          <p:cNvSpPr txBox="1"/>
          <p:nvPr/>
        </p:nvSpPr>
        <p:spPr>
          <a:xfrm>
            <a:off x="526598" y="2073711"/>
            <a:ext cx="11411477" cy="1278385"/>
          </a:xfrm>
          <a:prstGeom prst="rect">
            <a:avLst/>
          </a:prstGeom>
        </p:spPr>
        <p:txBody>
          <a:bodyPr lIns="0" tIns="0" rIns="0" bIns="0" rtlCol="0" anchor="t">
            <a:spAutoFit/>
          </a:bodyPr>
          <a:lstStyle/>
          <a:p>
            <a:pPr algn="l">
              <a:lnSpc>
                <a:spcPts val="9251"/>
              </a:lnSpc>
            </a:pPr>
            <a:r>
              <a:rPr lang="en-US" sz="8410" b="1">
                <a:solidFill>
                  <a:srgbClr val="FBF9F1"/>
                </a:solidFill>
                <a:latin typeface="Poppins Bold"/>
                <a:ea typeface="Poppins Bold"/>
                <a:cs typeface="Poppins Bold"/>
                <a:sym typeface="Poppins Bold"/>
              </a:rPr>
              <a:t>CONCLUSION</a:t>
            </a:r>
          </a:p>
        </p:txBody>
      </p:sp>
      <p:sp>
        <p:nvSpPr>
          <p:cNvPr id="8" name="TextBox 8"/>
          <p:cNvSpPr txBox="1"/>
          <p:nvPr/>
        </p:nvSpPr>
        <p:spPr>
          <a:xfrm>
            <a:off x="1896669" y="882426"/>
            <a:ext cx="4535372" cy="456407"/>
          </a:xfrm>
          <a:prstGeom prst="rect">
            <a:avLst/>
          </a:prstGeom>
        </p:spPr>
        <p:txBody>
          <a:bodyPr lIns="0" tIns="0" rIns="0" bIns="0" rtlCol="0" anchor="t">
            <a:spAutoFit/>
          </a:bodyPr>
          <a:lstStyle/>
          <a:p>
            <a:pPr>
              <a:lnSpc>
                <a:spcPts val="3779"/>
              </a:lnSpc>
              <a:spcBef>
                <a:spcPct val="0"/>
              </a:spcBef>
            </a:pPr>
            <a:r>
              <a:rPr lang="en-IN" sz="2800" dirty="0">
                <a:solidFill>
                  <a:schemeClr val="bg1"/>
                </a:solidFill>
              </a:rPr>
              <a:t>Presented by Rashi</a:t>
            </a:r>
            <a:endParaRPr lang="en-US" sz="2700" dirty="0">
              <a:solidFill>
                <a:schemeClr val="bg1"/>
              </a:solidFill>
              <a:latin typeface="Lato"/>
              <a:ea typeface="Lato"/>
              <a:cs typeface="Lato"/>
              <a:sym typeface="Lato"/>
            </a:endParaRPr>
          </a:p>
        </p:txBody>
      </p:sp>
      <p:sp>
        <p:nvSpPr>
          <p:cNvPr id="9" name="TextBox 9"/>
          <p:cNvSpPr txBox="1"/>
          <p:nvPr/>
        </p:nvSpPr>
        <p:spPr>
          <a:xfrm>
            <a:off x="167435" y="3737056"/>
            <a:ext cx="9947077" cy="6033335"/>
          </a:xfrm>
          <a:prstGeom prst="rect">
            <a:avLst/>
          </a:prstGeom>
        </p:spPr>
        <p:txBody>
          <a:bodyPr lIns="0" tIns="0" rIns="0" bIns="0" rtlCol="0" anchor="t">
            <a:spAutoFit/>
          </a:bodyPr>
          <a:lstStyle/>
          <a:p>
            <a:pPr algn="ctr">
              <a:lnSpc>
                <a:spcPts val="3978"/>
              </a:lnSpc>
            </a:pPr>
            <a:r>
              <a:rPr lang="en-US" sz="2842">
                <a:solidFill>
                  <a:srgbClr val="FFFFFF"/>
                </a:solidFill>
                <a:latin typeface="Canva Sans"/>
                <a:ea typeface="Canva Sans"/>
                <a:cs typeface="Canva Sans"/>
                <a:sym typeface="Canva Sans"/>
              </a:rPr>
              <a:t>This project successfully built a complete end-to-end machine learning workflow for customer churn prediction, covering data preprocessing, class imbalance handling, model selection, and hyperparameter tuning. Multiple models were evaluated using Stratified K-Fold cross-validation, and the best-performing model achieved strong predictive performance based on ROC-AUC and other evaluation metrics. The final optimized model generalizes well on unseen data and is structured in a scalable manner, making it deployment-ready for real-world churn prediction and business decision support.</a:t>
            </a:r>
          </a:p>
        </p:txBody>
      </p:sp>
      <p:sp>
        <p:nvSpPr>
          <p:cNvPr id="10" name="Freeform 10"/>
          <p:cNvSpPr/>
          <p:nvPr/>
        </p:nvSpPr>
        <p:spPr>
          <a:xfrm>
            <a:off x="12286000" y="9305680"/>
            <a:ext cx="577158" cy="577158"/>
          </a:xfrm>
          <a:custGeom>
            <a:avLst/>
            <a:gdLst/>
            <a:ahLst/>
            <a:cxnLst/>
            <a:rect l="l" t="t" r="r" b="b"/>
            <a:pathLst>
              <a:path w="577158" h="577158">
                <a:moveTo>
                  <a:pt x="0" y="0"/>
                </a:moveTo>
                <a:lnTo>
                  <a:pt x="577158" y="0"/>
                </a:lnTo>
                <a:lnTo>
                  <a:pt x="577158" y="577158"/>
                </a:lnTo>
                <a:lnTo>
                  <a:pt x="0" y="57715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1" name="TextBox 11"/>
          <p:cNvSpPr txBox="1"/>
          <p:nvPr/>
        </p:nvSpPr>
        <p:spPr>
          <a:xfrm>
            <a:off x="13041854" y="9292381"/>
            <a:ext cx="4744929" cy="478010"/>
          </a:xfrm>
          <a:prstGeom prst="rect">
            <a:avLst/>
          </a:prstGeom>
        </p:spPr>
        <p:txBody>
          <a:bodyPr lIns="0" tIns="0" rIns="0" bIns="0" rtlCol="0" anchor="t">
            <a:spAutoFit/>
          </a:bodyPr>
          <a:lstStyle/>
          <a:p>
            <a:pPr algn="l">
              <a:lnSpc>
                <a:spcPts val="3966"/>
              </a:lnSpc>
              <a:spcBef>
                <a:spcPct val="0"/>
              </a:spcBef>
            </a:pPr>
            <a:r>
              <a:rPr lang="en-US" sz="2833">
                <a:solidFill>
                  <a:srgbClr val="E5E1DA"/>
                </a:solidFill>
                <a:latin typeface="Lato"/>
                <a:ea typeface="Lato"/>
                <a:cs typeface="Lato"/>
                <a:sym typeface="Lato"/>
              </a:rPr>
              <a:t>rashirajaura0603@gmail.com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4438636" y="4802688"/>
            <a:ext cx="8729104" cy="681625"/>
            <a:chOff x="0" y="0"/>
            <a:chExt cx="2299023" cy="179523"/>
          </a:xfrm>
        </p:grpSpPr>
        <p:sp>
          <p:nvSpPr>
            <p:cNvPr id="3" name="Freeform 3"/>
            <p:cNvSpPr/>
            <p:nvPr/>
          </p:nvSpPr>
          <p:spPr>
            <a:xfrm>
              <a:off x="0" y="0"/>
              <a:ext cx="2299023" cy="179523"/>
            </a:xfrm>
            <a:custGeom>
              <a:avLst/>
              <a:gdLst/>
              <a:ahLst/>
              <a:cxnLst/>
              <a:rect l="l" t="t" r="r" b="b"/>
              <a:pathLst>
                <a:path w="2299023" h="1795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ln w="38100" cap="rnd">
              <a:solidFill>
                <a:srgbClr val="E5E1DA"/>
              </a:solidFill>
              <a:prstDash val="solid"/>
              <a:round/>
            </a:ln>
          </p:spPr>
        </p:sp>
        <p:sp>
          <p:nvSpPr>
            <p:cNvPr id="4" name="TextBox 4"/>
            <p:cNvSpPr txBox="1"/>
            <p:nvPr/>
          </p:nvSpPr>
          <p:spPr>
            <a:xfrm>
              <a:off x="0" y="-38100"/>
              <a:ext cx="2299023" cy="217623"/>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8574588" y="926782"/>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sp>
      <p:sp>
        <p:nvSpPr>
          <p:cNvPr id="6" name="Freeform 6"/>
          <p:cNvSpPr/>
          <p:nvPr/>
        </p:nvSpPr>
        <p:spPr>
          <a:xfrm>
            <a:off x="8574588" y="4010041"/>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sp>
      <p:sp>
        <p:nvSpPr>
          <p:cNvPr id="7" name="Freeform 7"/>
          <p:cNvSpPr/>
          <p:nvPr/>
        </p:nvSpPr>
        <p:spPr>
          <a:xfrm>
            <a:off x="8574588" y="7505560"/>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2"/>
            <a:stretch>
              <a:fillRect/>
            </a:stretch>
          </a:blipFill>
        </p:spPr>
      </p:sp>
      <p:sp>
        <p:nvSpPr>
          <p:cNvPr id="8" name="Freeform 8"/>
          <p:cNvSpPr/>
          <p:nvPr/>
        </p:nvSpPr>
        <p:spPr>
          <a:xfrm rot="10435729">
            <a:off x="-696093" y="-3780464"/>
            <a:ext cx="7951775" cy="8527373"/>
          </a:xfrm>
          <a:custGeom>
            <a:avLst/>
            <a:gdLst/>
            <a:ahLst/>
            <a:cxnLst/>
            <a:rect l="l" t="t" r="r" b="b"/>
            <a:pathLst>
              <a:path w="7951775" h="8527373">
                <a:moveTo>
                  <a:pt x="0" y="0"/>
                </a:moveTo>
                <a:lnTo>
                  <a:pt x="7951775" y="0"/>
                </a:lnTo>
                <a:lnTo>
                  <a:pt x="7951775" y="8527373"/>
                </a:lnTo>
                <a:lnTo>
                  <a:pt x="0" y="8527373"/>
                </a:lnTo>
                <a:lnTo>
                  <a:pt x="0" y="0"/>
                </a:lnTo>
                <a:close/>
              </a:path>
            </a:pathLst>
          </a:custGeom>
          <a:blipFill>
            <a:blip r:embed="rId3"/>
            <a:stretch>
              <a:fillRect/>
            </a:stretch>
          </a:blipFill>
        </p:spPr>
      </p:sp>
      <p:sp>
        <p:nvSpPr>
          <p:cNvPr id="9" name="TextBox 9"/>
          <p:cNvSpPr txBox="1"/>
          <p:nvPr/>
        </p:nvSpPr>
        <p:spPr>
          <a:xfrm>
            <a:off x="9798106" y="869632"/>
            <a:ext cx="5199649" cy="431800"/>
          </a:xfrm>
          <a:prstGeom prst="rect">
            <a:avLst/>
          </a:prstGeom>
        </p:spPr>
        <p:txBody>
          <a:bodyPr lIns="0" tIns="0" rIns="0" bIns="0" rtlCol="0" anchor="t">
            <a:spAutoFit/>
          </a:bodyPr>
          <a:lstStyle/>
          <a:p>
            <a:pPr algn="l">
              <a:lnSpc>
                <a:spcPts val="3500"/>
              </a:lnSpc>
              <a:spcBef>
                <a:spcPct val="0"/>
              </a:spcBef>
            </a:pPr>
            <a:r>
              <a:rPr lang="en-US" sz="2500" b="1">
                <a:solidFill>
                  <a:srgbClr val="FFD944"/>
                </a:solidFill>
                <a:latin typeface="Lato Bold"/>
                <a:ea typeface="Lato Bold"/>
                <a:cs typeface="Lato Bold"/>
                <a:sym typeface="Lato Bold"/>
              </a:rPr>
              <a:t>Identify High-Risk Customers</a:t>
            </a:r>
          </a:p>
        </p:txBody>
      </p:sp>
      <p:sp>
        <p:nvSpPr>
          <p:cNvPr id="10" name="TextBox 10"/>
          <p:cNvSpPr txBox="1"/>
          <p:nvPr/>
        </p:nvSpPr>
        <p:spPr>
          <a:xfrm>
            <a:off x="9798106" y="1631944"/>
            <a:ext cx="7461194" cy="1851660"/>
          </a:xfrm>
          <a:prstGeom prst="rect">
            <a:avLst/>
          </a:prstGeom>
        </p:spPr>
        <p:txBody>
          <a:bodyPr lIns="0" tIns="0" rIns="0" bIns="0" rtlCol="0" anchor="t">
            <a:spAutoFit/>
          </a:bodyPr>
          <a:lstStyle/>
          <a:p>
            <a:pPr marL="453390" lvl="1" indent="-226695" algn="l">
              <a:lnSpc>
                <a:spcPts val="2940"/>
              </a:lnSpc>
              <a:buFont typeface="Arial"/>
              <a:buChar char="•"/>
            </a:pPr>
            <a:r>
              <a:rPr lang="en-US" sz="2100">
                <a:solidFill>
                  <a:srgbClr val="E5E1DA"/>
                </a:solidFill>
                <a:latin typeface="Lato"/>
                <a:ea typeface="Lato"/>
                <a:cs typeface="Lato"/>
                <a:sym typeface="Lato"/>
              </a:rPr>
              <a:t>Calculated churn probability scores to identify customers with a high likelihood of leaving.</a:t>
            </a:r>
          </a:p>
          <a:p>
            <a:pPr marL="453390" lvl="1" indent="-226695" algn="l">
              <a:lnSpc>
                <a:spcPts val="2940"/>
              </a:lnSpc>
              <a:spcBef>
                <a:spcPct val="0"/>
              </a:spcBef>
              <a:buFont typeface="Arial"/>
              <a:buChar char="•"/>
            </a:pPr>
            <a:r>
              <a:rPr lang="en-US" sz="2100">
                <a:solidFill>
                  <a:srgbClr val="E5E1DA"/>
                </a:solidFill>
                <a:latin typeface="Lato"/>
                <a:ea typeface="Lato"/>
                <a:cs typeface="Lato"/>
                <a:sym typeface="Lato"/>
              </a:rPr>
              <a:t>Ranked customers based on predicted risk to enable targeted business intervention.</a:t>
            </a:r>
          </a:p>
          <a:p>
            <a:pPr algn="l">
              <a:lnSpc>
                <a:spcPts val="2940"/>
              </a:lnSpc>
              <a:spcBef>
                <a:spcPct val="0"/>
              </a:spcBef>
            </a:pPr>
            <a:endParaRPr lang="en-US" sz="2100">
              <a:solidFill>
                <a:srgbClr val="E5E1DA"/>
              </a:solidFill>
              <a:latin typeface="Lato"/>
              <a:ea typeface="Lato"/>
              <a:cs typeface="Lato"/>
              <a:sym typeface="Lato"/>
            </a:endParaRPr>
          </a:p>
        </p:txBody>
      </p:sp>
      <p:sp>
        <p:nvSpPr>
          <p:cNvPr id="11" name="TextBox 11"/>
          <p:cNvSpPr txBox="1"/>
          <p:nvPr/>
        </p:nvSpPr>
        <p:spPr>
          <a:xfrm>
            <a:off x="791134" y="5601322"/>
            <a:ext cx="6305444" cy="1897545"/>
          </a:xfrm>
          <a:prstGeom prst="rect">
            <a:avLst/>
          </a:prstGeom>
        </p:spPr>
        <p:txBody>
          <a:bodyPr lIns="0" tIns="0" rIns="0" bIns="0" rtlCol="0" anchor="t">
            <a:spAutoFit/>
          </a:bodyPr>
          <a:lstStyle/>
          <a:p>
            <a:pPr algn="ctr">
              <a:lnSpc>
                <a:spcPts val="7109"/>
              </a:lnSpc>
            </a:pPr>
            <a:r>
              <a:rPr lang="en-US" sz="6463" b="1">
                <a:solidFill>
                  <a:srgbClr val="FBF9F1"/>
                </a:solidFill>
                <a:latin typeface="Poppins Bold"/>
                <a:ea typeface="Poppins Bold"/>
                <a:cs typeface="Poppins Bold"/>
                <a:sym typeface="Poppins Bold"/>
              </a:rPr>
              <a:t>PROBLEM STATEMENT</a:t>
            </a:r>
          </a:p>
        </p:txBody>
      </p:sp>
      <p:sp>
        <p:nvSpPr>
          <p:cNvPr id="12" name="TextBox 12"/>
          <p:cNvSpPr txBox="1"/>
          <p:nvPr/>
        </p:nvSpPr>
        <p:spPr>
          <a:xfrm>
            <a:off x="9798106" y="3995893"/>
            <a:ext cx="5199649" cy="431800"/>
          </a:xfrm>
          <a:prstGeom prst="rect">
            <a:avLst/>
          </a:prstGeom>
        </p:spPr>
        <p:txBody>
          <a:bodyPr lIns="0" tIns="0" rIns="0" bIns="0" rtlCol="0" anchor="t">
            <a:spAutoFit/>
          </a:bodyPr>
          <a:lstStyle/>
          <a:p>
            <a:pPr algn="l">
              <a:lnSpc>
                <a:spcPts val="3500"/>
              </a:lnSpc>
              <a:spcBef>
                <a:spcPct val="0"/>
              </a:spcBef>
            </a:pPr>
            <a:r>
              <a:rPr lang="en-US" sz="2500" b="1">
                <a:solidFill>
                  <a:srgbClr val="FFD944"/>
                </a:solidFill>
                <a:latin typeface="Lato Bold"/>
                <a:ea typeface="Lato Bold"/>
                <a:cs typeface="Lato Bold"/>
                <a:sym typeface="Lato Bold"/>
              </a:rPr>
              <a:t>Support Retention Strategies</a:t>
            </a:r>
          </a:p>
        </p:txBody>
      </p:sp>
      <p:sp>
        <p:nvSpPr>
          <p:cNvPr id="13" name="TextBox 13"/>
          <p:cNvSpPr txBox="1"/>
          <p:nvPr/>
        </p:nvSpPr>
        <p:spPr>
          <a:xfrm>
            <a:off x="9798106" y="4755988"/>
            <a:ext cx="7461194" cy="1851660"/>
          </a:xfrm>
          <a:prstGeom prst="rect">
            <a:avLst/>
          </a:prstGeom>
        </p:spPr>
        <p:txBody>
          <a:bodyPr lIns="0" tIns="0" rIns="0" bIns="0" rtlCol="0" anchor="t">
            <a:spAutoFit/>
          </a:bodyPr>
          <a:lstStyle/>
          <a:p>
            <a:pPr marL="453390" lvl="1" indent="-226695" algn="l">
              <a:lnSpc>
                <a:spcPts val="2940"/>
              </a:lnSpc>
              <a:buFont typeface="Arial"/>
              <a:buChar char="•"/>
            </a:pPr>
            <a:r>
              <a:rPr lang="en-US" sz="2100">
                <a:solidFill>
                  <a:srgbClr val="E5E1DA"/>
                </a:solidFill>
                <a:latin typeface="Lato"/>
                <a:ea typeface="Lato"/>
                <a:cs typeface="Lato"/>
                <a:sym typeface="Lato"/>
              </a:rPr>
              <a:t>Analyzed key churn-driving features such as contract type, tenure, and monthly charges.</a:t>
            </a:r>
          </a:p>
          <a:p>
            <a:pPr marL="453390" lvl="1" indent="-226695" algn="l">
              <a:lnSpc>
                <a:spcPts val="2940"/>
              </a:lnSpc>
              <a:spcBef>
                <a:spcPct val="0"/>
              </a:spcBef>
              <a:buFont typeface="Arial"/>
              <a:buChar char="•"/>
            </a:pPr>
            <a:r>
              <a:rPr lang="en-US" sz="2100">
                <a:solidFill>
                  <a:srgbClr val="E5E1DA"/>
                </a:solidFill>
                <a:latin typeface="Lato"/>
                <a:ea typeface="Lato"/>
                <a:cs typeface="Lato"/>
                <a:sym typeface="Lato"/>
              </a:rPr>
              <a:t>Provided data-backed insights to design personalized retention offers and loyalty programs.</a:t>
            </a:r>
          </a:p>
          <a:p>
            <a:pPr algn="l">
              <a:lnSpc>
                <a:spcPts val="2940"/>
              </a:lnSpc>
              <a:spcBef>
                <a:spcPct val="0"/>
              </a:spcBef>
            </a:pPr>
            <a:endParaRPr lang="en-US" sz="2100">
              <a:solidFill>
                <a:srgbClr val="E5E1DA"/>
              </a:solidFill>
              <a:latin typeface="Lato"/>
              <a:ea typeface="Lato"/>
              <a:cs typeface="Lato"/>
              <a:sym typeface="Lato"/>
            </a:endParaRPr>
          </a:p>
        </p:txBody>
      </p:sp>
      <p:sp>
        <p:nvSpPr>
          <p:cNvPr id="14" name="TextBox 14"/>
          <p:cNvSpPr txBox="1"/>
          <p:nvPr/>
        </p:nvSpPr>
        <p:spPr>
          <a:xfrm>
            <a:off x="9798106" y="7491412"/>
            <a:ext cx="5199649" cy="431800"/>
          </a:xfrm>
          <a:prstGeom prst="rect">
            <a:avLst/>
          </a:prstGeom>
        </p:spPr>
        <p:txBody>
          <a:bodyPr lIns="0" tIns="0" rIns="0" bIns="0" rtlCol="0" anchor="t">
            <a:spAutoFit/>
          </a:bodyPr>
          <a:lstStyle/>
          <a:p>
            <a:pPr algn="l">
              <a:lnSpc>
                <a:spcPts val="3500"/>
              </a:lnSpc>
              <a:spcBef>
                <a:spcPct val="0"/>
              </a:spcBef>
            </a:pPr>
            <a:r>
              <a:rPr lang="en-US" sz="2500" b="1">
                <a:solidFill>
                  <a:srgbClr val="FFD944"/>
                </a:solidFill>
                <a:latin typeface="Lato Bold"/>
                <a:ea typeface="Lato Bold"/>
                <a:cs typeface="Lato Bold"/>
                <a:sym typeface="Lato Bold"/>
              </a:rPr>
              <a:t>Reduce Revenue Loss</a:t>
            </a:r>
          </a:p>
        </p:txBody>
      </p:sp>
      <p:sp>
        <p:nvSpPr>
          <p:cNvPr id="15" name="TextBox 15"/>
          <p:cNvSpPr txBox="1"/>
          <p:nvPr/>
        </p:nvSpPr>
        <p:spPr>
          <a:xfrm>
            <a:off x="9798106" y="8251507"/>
            <a:ext cx="7461194" cy="1851660"/>
          </a:xfrm>
          <a:prstGeom prst="rect">
            <a:avLst/>
          </a:prstGeom>
        </p:spPr>
        <p:txBody>
          <a:bodyPr lIns="0" tIns="0" rIns="0" bIns="0" rtlCol="0" anchor="t">
            <a:spAutoFit/>
          </a:bodyPr>
          <a:lstStyle/>
          <a:p>
            <a:pPr marL="453390" lvl="1" indent="-226695" algn="l">
              <a:lnSpc>
                <a:spcPts val="2940"/>
              </a:lnSpc>
              <a:buFont typeface="Arial"/>
              <a:buChar char="•"/>
            </a:pPr>
            <a:r>
              <a:rPr lang="en-US" sz="2100">
                <a:solidFill>
                  <a:srgbClr val="E5E1DA"/>
                </a:solidFill>
                <a:latin typeface="Lato"/>
                <a:ea typeface="Lato"/>
                <a:cs typeface="Lato"/>
                <a:sym typeface="Lato"/>
              </a:rPr>
              <a:t>Enabled early detection of potential churners to prevent customer attrition.</a:t>
            </a:r>
          </a:p>
          <a:p>
            <a:pPr marL="453390" lvl="1" indent="-226695" algn="l">
              <a:lnSpc>
                <a:spcPts val="2940"/>
              </a:lnSpc>
              <a:spcBef>
                <a:spcPct val="0"/>
              </a:spcBef>
              <a:buFont typeface="Arial"/>
              <a:buChar char="•"/>
            </a:pPr>
            <a:r>
              <a:rPr lang="en-US" sz="2100">
                <a:solidFill>
                  <a:srgbClr val="E5E1DA"/>
                </a:solidFill>
                <a:latin typeface="Lato"/>
                <a:ea typeface="Lato"/>
                <a:cs typeface="Lato"/>
                <a:sym typeface="Lato"/>
              </a:rPr>
              <a:t>Helped improve customer lifetime value (CLV) by supporting proactive retention decisions.</a:t>
            </a:r>
          </a:p>
          <a:p>
            <a:pPr algn="l">
              <a:lnSpc>
                <a:spcPts val="2940"/>
              </a:lnSpc>
              <a:spcBef>
                <a:spcPct val="0"/>
              </a:spcBef>
            </a:pPr>
            <a:endParaRPr lang="en-US" sz="2100">
              <a:solidFill>
                <a:srgbClr val="E5E1DA"/>
              </a:solidFill>
              <a:latin typeface="Lato"/>
              <a:ea typeface="Lato"/>
              <a:cs typeface="Lato"/>
              <a:sym typeface="Lato"/>
            </a:endParaRPr>
          </a:p>
        </p:txBody>
      </p:sp>
      <p:sp>
        <p:nvSpPr>
          <p:cNvPr id="16" name="TextBox 16"/>
          <p:cNvSpPr txBox="1"/>
          <p:nvPr/>
        </p:nvSpPr>
        <p:spPr>
          <a:xfrm>
            <a:off x="342993" y="8086348"/>
            <a:ext cx="7722589" cy="1171952"/>
          </a:xfrm>
          <a:prstGeom prst="rect">
            <a:avLst/>
          </a:prstGeom>
        </p:spPr>
        <p:txBody>
          <a:bodyPr lIns="0" tIns="0" rIns="0" bIns="0" rtlCol="0" anchor="t">
            <a:spAutoFit/>
          </a:bodyPr>
          <a:lstStyle/>
          <a:p>
            <a:pPr algn="ctr">
              <a:lnSpc>
                <a:spcPts val="4704"/>
              </a:lnSpc>
            </a:pPr>
            <a:r>
              <a:rPr lang="en-US" sz="3360" b="1">
                <a:solidFill>
                  <a:srgbClr val="FFFFFF"/>
                </a:solidFill>
                <a:latin typeface="Canva Sans Bold"/>
                <a:ea typeface="Canva Sans Bold"/>
                <a:cs typeface="Canva Sans Bold"/>
                <a:sym typeface="Canva Sans Bold"/>
              </a:rPr>
              <a:t>Predict Customer Churn (Binary Classification)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1383875" y="0"/>
            <a:ext cx="6904125" cy="10287000"/>
            <a:chOff x="0" y="0"/>
            <a:chExt cx="950116" cy="1415652"/>
          </a:xfrm>
        </p:grpSpPr>
        <p:sp>
          <p:nvSpPr>
            <p:cNvPr id="3" name="Freeform 3"/>
            <p:cNvSpPr/>
            <p:nvPr/>
          </p:nvSpPr>
          <p:spPr>
            <a:xfrm>
              <a:off x="0" y="0"/>
              <a:ext cx="950116" cy="1415652"/>
            </a:xfrm>
            <a:custGeom>
              <a:avLst/>
              <a:gdLst/>
              <a:ahLst/>
              <a:cxnLst/>
              <a:rect l="l" t="t" r="r" b="b"/>
              <a:pathLst>
                <a:path w="950116" h="1415652">
                  <a:moveTo>
                    <a:pt x="0" y="0"/>
                  </a:moveTo>
                  <a:lnTo>
                    <a:pt x="950116" y="0"/>
                  </a:lnTo>
                  <a:lnTo>
                    <a:pt x="950116" y="1415652"/>
                  </a:lnTo>
                  <a:lnTo>
                    <a:pt x="0" y="1415652"/>
                  </a:lnTo>
                  <a:close/>
                </a:path>
              </a:pathLst>
            </a:custGeom>
            <a:blipFill>
              <a:blip r:embed="rId2"/>
              <a:stretch>
                <a:fillRect t="-9244" r="-8446"/>
              </a:stretch>
            </a:blipFill>
            <a:ln cap="sq">
              <a:noFill/>
              <a:prstDash val="solid"/>
              <a:miter/>
            </a:ln>
          </p:spPr>
        </p:sp>
      </p:grpSp>
      <p:grpSp>
        <p:nvGrpSpPr>
          <p:cNvPr id="4" name="Group 4"/>
          <p:cNvGrpSpPr/>
          <p:nvPr/>
        </p:nvGrpSpPr>
        <p:grpSpPr>
          <a:xfrm>
            <a:off x="1028700" y="1482999"/>
            <a:ext cx="12577332" cy="8137251"/>
            <a:chOff x="0" y="0"/>
            <a:chExt cx="3312548" cy="2143144"/>
          </a:xfrm>
        </p:grpSpPr>
        <p:sp>
          <p:nvSpPr>
            <p:cNvPr id="5" name="Freeform 5"/>
            <p:cNvSpPr/>
            <p:nvPr/>
          </p:nvSpPr>
          <p:spPr>
            <a:xfrm>
              <a:off x="0" y="0"/>
              <a:ext cx="3312549" cy="2143144"/>
            </a:xfrm>
            <a:custGeom>
              <a:avLst/>
              <a:gdLst/>
              <a:ahLst/>
              <a:cxnLst/>
              <a:rect l="l" t="t" r="r" b="b"/>
              <a:pathLst>
                <a:path w="3312549" h="2143144">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sp>
        <p:sp>
          <p:nvSpPr>
            <p:cNvPr id="6" name="TextBox 6"/>
            <p:cNvSpPr txBox="1"/>
            <p:nvPr/>
          </p:nvSpPr>
          <p:spPr>
            <a:xfrm>
              <a:off x="0" y="-38100"/>
              <a:ext cx="3312548" cy="2181244"/>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rot="6626729" flipH="1">
            <a:off x="-8130685" y="1817905"/>
            <a:ext cx="12221289" cy="8822969"/>
          </a:xfrm>
          <a:custGeom>
            <a:avLst/>
            <a:gdLst/>
            <a:ahLst/>
            <a:cxnLst/>
            <a:rect l="l" t="t" r="r" b="b"/>
            <a:pathLst>
              <a:path w="12221289" h="8822969">
                <a:moveTo>
                  <a:pt x="12221289" y="0"/>
                </a:moveTo>
                <a:lnTo>
                  <a:pt x="0" y="0"/>
                </a:lnTo>
                <a:lnTo>
                  <a:pt x="0" y="8822968"/>
                </a:lnTo>
                <a:lnTo>
                  <a:pt x="12221289" y="8822968"/>
                </a:lnTo>
                <a:lnTo>
                  <a:pt x="12221289" y="0"/>
                </a:lnTo>
                <a:close/>
              </a:path>
            </a:pathLst>
          </a:custGeom>
          <a:blipFill>
            <a:blip r:embed="rId3"/>
            <a:stretch>
              <a:fillRect/>
            </a:stretch>
          </a:blipFill>
        </p:spPr>
      </p:sp>
      <p:sp>
        <p:nvSpPr>
          <p:cNvPr id="8" name="TextBox 8"/>
          <p:cNvSpPr txBox="1"/>
          <p:nvPr/>
        </p:nvSpPr>
        <p:spPr>
          <a:xfrm>
            <a:off x="2339023" y="3517583"/>
            <a:ext cx="10549699" cy="3175635"/>
          </a:xfrm>
          <a:prstGeom prst="rect">
            <a:avLst/>
          </a:prstGeom>
        </p:spPr>
        <p:txBody>
          <a:bodyPr lIns="0" tIns="0" rIns="0" bIns="0" rtlCol="0" anchor="t">
            <a:spAutoFit/>
          </a:bodyPr>
          <a:lstStyle/>
          <a:p>
            <a:pPr algn="l">
              <a:lnSpc>
                <a:spcPts val="5040"/>
              </a:lnSpc>
            </a:pPr>
            <a:r>
              <a:rPr lang="en-US" sz="3600" dirty="0">
                <a:solidFill>
                  <a:srgbClr val="E5E1DA"/>
                </a:solidFill>
                <a:latin typeface="Lato"/>
                <a:ea typeface="Lato"/>
                <a:cs typeface="Lato"/>
                <a:sym typeface="Lato"/>
              </a:rPr>
              <a:t>Telco Customer Churn Dataset (~7,000 customers)</a:t>
            </a:r>
          </a:p>
          <a:p>
            <a:pPr algn="l">
              <a:lnSpc>
                <a:spcPts val="5040"/>
              </a:lnSpc>
            </a:pPr>
            <a:r>
              <a:rPr lang="en-US" sz="3600" dirty="0">
                <a:solidFill>
                  <a:srgbClr val="E5E1DA"/>
                </a:solidFill>
                <a:latin typeface="Lato"/>
                <a:ea typeface="Lato"/>
                <a:cs typeface="Lato"/>
                <a:sym typeface="Lato"/>
              </a:rPr>
              <a:t>–Demographics &amp; subscription details</a:t>
            </a:r>
          </a:p>
          <a:p>
            <a:pPr algn="l">
              <a:lnSpc>
                <a:spcPts val="5040"/>
              </a:lnSpc>
            </a:pPr>
            <a:r>
              <a:rPr lang="en-US" sz="3600" dirty="0">
                <a:solidFill>
                  <a:srgbClr val="E5E1DA"/>
                </a:solidFill>
                <a:latin typeface="Lato"/>
                <a:ea typeface="Lato"/>
                <a:cs typeface="Lato"/>
                <a:sym typeface="Lato"/>
              </a:rPr>
              <a:t>–Billing &amp; payment information</a:t>
            </a:r>
          </a:p>
          <a:p>
            <a:pPr algn="l">
              <a:lnSpc>
                <a:spcPts val="5040"/>
              </a:lnSpc>
            </a:pPr>
            <a:r>
              <a:rPr lang="en-US" sz="3600" dirty="0">
                <a:solidFill>
                  <a:srgbClr val="E5E1DA"/>
                </a:solidFill>
                <a:latin typeface="Lato"/>
                <a:ea typeface="Lato"/>
                <a:cs typeface="Lato"/>
                <a:sym typeface="Lato"/>
              </a:rPr>
              <a:t>–Target Variable: Churn</a:t>
            </a:r>
          </a:p>
          <a:p>
            <a:pPr algn="l">
              <a:lnSpc>
                <a:spcPts val="5040"/>
              </a:lnSpc>
              <a:spcBef>
                <a:spcPct val="0"/>
              </a:spcBef>
            </a:pPr>
            <a:endParaRPr lang="en-US" sz="3600" dirty="0">
              <a:solidFill>
                <a:srgbClr val="E5E1DA"/>
              </a:solidFill>
              <a:latin typeface="Lato"/>
              <a:ea typeface="Lato"/>
              <a:cs typeface="Lato"/>
              <a:sym typeface="Lato"/>
            </a:endParaRPr>
          </a:p>
        </p:txBody>
      </p:sp>
      <p:sp>
        <p:nvSpPr>
          <p:cNvPr id="9" name="TextBox 9"/>
          <p:cNvSpPr txBox="1"/>
          <p:nvPr/>
        </p:nvSpPr>
        <p:spPr>
          <a:xfrm>
            <a:off x="2339023" y="2285225"/>
            <a:ext cx="9044852" cy="987425"/>
          </a:xfrm>
          <a:prstGeom prst="rect">
            <a:avLst/>
          </a:prstGeom>
        </p:spPr>
        <p:txBody>
          <a:bodyPr lIns="0" tIns="0" rIns="0" bIns="0" rtlCol="0" anchor="t">
            <a:spAutoFit/>
          </a:bodyPr>
          <a:lstStyle/>
          <a:p>
            <a:pPr algn="l">
              <a:lnSpc>
                <a:spcPts val="7150"/>
              </a:lnSpc>
            </a:pPr>
            <a:r>
              <a:rPr lang="en-US" sz="6500" b="1">
                <a:solidFill>
                  <a:srgbClr val="FBF9F1"/>
                </a:solidFill>
                <a:latin typeface="Poppins Bold"/>
                <a:ea typeface="Poppins Bold"/>
                <a:cs typeface="Poppins Bold"/>
                <a:sym typeface="Poppins Bold"/>
              </a:rPr>
              <a:t>DATASET OVERVIEW</a:t>
            </a:r>
          </a:p>
        </p:txBody>
      </p:sp>
      <p:sp>
        <p:nvSpPr>
          <p:cNvPr id="10" name="Freeform 10"/>
          <p:cNvSpPr/>
          <p:nvPr/>
        </p:nvSpPr>
        <p:spPr>
          <a:xfrm>
            <a:off x="2339023" y="8469889"/>
            <a:ext cx="610927" cy="610927"/>
          </a:xfrm>
          <a:custGeom>
            <a:avLst/>
            <a:gdLst/>
            <a:ahLst/>
            <a:cxnLst/>
            <a:rect l="l" t="t" r="r" b="b"/>
            <a:pathLst>
              <a:path w="610927" h="610927">
                <a:moveTo>
                  <a:pt x="0" y="0"/>
                </a:moveTo>
                <a:lnTo>
                  <a:pt x="610927" y="0"/>
                </a:lnTo>
                <a:lnTo>
                  <a:pt x="610927" y="610927"/>
                </a:lnTo>
                <a:lnTo>
                  <a:pt x="0" y="61092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3113264" y="8459097"/>
            <a:ext cx="4811536" cy="1098186"/>
          </a:xfrm>
          <a:prstGeom prst="rect">
            <a:avLst/>
          </a:prstGeom>
        </p:spPr>
        <p:txBody>
          <a:bodyPr wrap="square" lIns="0" tIns="0" rIns="0" bIns="0" rtlCol="0" anchor="t">
            <a:spAutoFit/>
          </a:bodyPr>
          <a:lstStyle/>
          <a:p>
            <a:pPr algn="l">
              <a:lnSpc>
                <a:spcPts val="4525"/>
              </a:lnSpc>
              <a:spcBef>
                <a:spcPct val="0"/>
              </a:spcBef>
            </a:pPr>
            <a:r>
              <a:rPr lang="en-US" sz="3232" dirty="0">
                <a:solidFill>
                  <a:schemeClr val="bg1"/>
                </a:solidFill>
                <a:latin typeface="Lato"/>
                <a:ea typeface="Lato"/>
                <a:cs typeface="Lato"/>
                <a:sym typeface="Lato"/>
                <a:hlinkClick r:id="rId6">
                  <a:extLst>
                    <a:ext uri="{A12FA001-AC4F-418D-AE19-62706E023703}">
                      <ahyp:hlinkClr xmlns:ahyp="http://schemas.microsoft.com/office/drawing/2018/hyperlinkcolor" val="tx"/>
                    </a:ext>
                  </a:extLst>
                </a:hlinkClick>
              </a:rPr>
              <a:t>https://l1nq.com/6m3j3</a:t>
            </a:r>
            <a:endParaRPr lang="en-US" sz="3232" dirty="0">
              <a:solidFill>
                <a:schemeClr val="bg1"/>
              </a:solidFill>
              <a:latin typeface="Lato"/>
              <a:ea typeface="Lato"/>
              <a:cs typeface="Lato"/>
              <a:sym typeface="Lato"/>
            </a:endParaRPr>
          </a:p>
          <a:p>
            <a:pPr algn="l">
              <a:lnSpc>
                <a:spcPts val="4525"/>
              </a:lnSpc>
              <a:spcBef>
                <a:spcPct val="0"/>
              </a:spcBef>
            </a:pPr>
            <a:endParaRPr lang="en-US" sz="3232" dirty="0">
              <a:solidFill>
                <a:schemeClr val="bg1"/>
              </a:solidFill>
              <a:latin typeface="Lato"/>
              <a:ea typeface="Lato"/>
              <a:cs typeface="Lato"/>
              <a:sym typeface="Lato"/>
            </a:endParaRPr>
          </a:p>
        </p:txBody>
      </p:sp>
      <p:sp>
        <p:nvSpPr>
          <p:cNvPr id="12" name="TextBox 12"/>
          <p:cNvSpPr txBox="1"/>
          <p:nvPr/>
        </p:nvSpPr>
        <p:spPr>
          <a:xfrm>
            <a:off x="1981200" y="7631294"/>
            <a:ext cx="4942225" cy="672099"/>
          </a:xfrm>
          <a:prstGeom prst="rect">
            <a:avLst/>
          </a:prstGeom>
        </p:spPr>
        <p:txBody>
          <a:bodyPr wrap="square" lIns="0" tIns="0" rIns="0" bIns="0" rtlCol="0" anchor="t">
            <a:spAutoFit/>
          </a:bodyPr>
          <a:lstStyle/>
          <a:p>
            <a:pPr algn="ctr">
              <a:lnSpc>
                <a:spcPts val="5480"/>
              </a:lnSpc>
            </a:pPr>
            <a:r>
              <a:rPr lang="en-US" sz="3914" dirty="0">
                <a:solidFill>
                  <a:srgbClr val="FFFFFF"/>
                </a:solidFill>
                <a:latin typeface="Canva Sans"/>
                <a:ea typeface="Canva Sans"/>
                <a:cs typeface="Canva Sans"/>
                <a:sym typeface="Canva Sans"/>
              </a:rPr>
              <a:t>Link to the dataset: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542318" flipV="1">
            <a:off x="12037037" y="-954371"/>
            <a:ext cx="7674102" cy="8229600"/>
          </a:xfrm>
          <a:custGeom>
            <a:avLst/>
            <a:gdLst/>
            <a:ahLst/>
            <a:cxnLst/>
            <a:rect l="l" t="t" r="r" b="b"/>
            <a:pathLst>
              <a:path w="7674102" h="8229600">
                <a:moveTo>
                  <a:pt x="0" y="8229600"/>
                </a:moveTo>
                <a:lnTo>
                  <a:pt x="7674102" y="8229600"/>
                </a:lnTo>
                <a:lnTo>
                  <a:pt x="7674102" y="0"/>
                </a:lnTo>
                <a:lnTo>
                  <a:pt x="0" y="0"/>
                </a:lnTo>
                <a:lnTo>
                  <a:pt x="0" y="8229600"/>
                </a:lnTo>
                <a:close/>
              </a:path>
            </a:pathLst>
          </a:custGeom>
          <a:blipFill>
            <a:blip r:embed="rId2"/>
            <a:stretch>
              <a:fillRect/>
            </a:stretch>
          </a:blipFill>
        </p:spPr>
      </p:sp>
      <p:sp>
        <p:nvSpPr>
          <p:cNvPr id="3" name="Freeform 3"/>
          <p:cNvSpPr/>
          <p:nvPr/>
        </p:nvSpPr>
        <p:spPr>
          <a:xfrm>
            <a:off x="-2147874" y="7962921"/>
            <a:ext cx="5747719" cy="3384081"/>
          </a:xfrm>
          <a:custGeom>
            <a:avLst/>
            <a:gdLst/>
            <a:ahLst/>
            <a:cxnLst/>
            <a:rect l="l" t="t" r="r" b="b"/>
            <a:pathLst>
              <a:path w="5747719" h="3384081">
                <a:moveTo>
                  <a:pt x="0" y="0"/>
                </a:moveTo>
                <a:lnTo>
                  <a:pt x="5747719" y="0"/>
                </a:lnTo>
                <a:lnTo>
                  <a:pt x="5747719" y="3384080"/>
                </a:lnTo>
                <a:lnTo>
                  <a:pt x="0" y="3384080"/>
                </a:lnTo>
                <a:lnTo>
                  <a:pt x="0" y="0"/>
                </a:lnTo>
                <a:close/>
              </a:path>
            </a:pathLst>
          </a:custGeom>
          <a:blipFill>
            <a:blip r:embed="rId3"/>
            <a:stretch>
              <a:fillRect l="-18302" b="-143185"/>
            </a:stretch>
          </a:blipFill>
        </p:spPr>
      </p:sp>
      <p:sp>
        <p:nvSpPr>
          <p:cNvPr id="4" name="TextBox 4"/>
          <p:cNvSpPr txBox="1"/>
          <p:nvPr/>
        </p:nvSpPr>
        <p:spPr>
          <a:xfrm>
            <a:off x="725985" y="703494"/>
            <a:ext cx="8418015" cy="2270759"/>
          </a:xfrm>
          <a:prstGeom prst="rect">
            <a:avLst/>
          </a:prstGeom>
        </p:spPr>
        <p:txBody>
          <a:bodyPr lIns="0" tIns="0" rIns="0" bIns="0" rtlCol="0" anchor="t">
            <a:spAutoFit/>
          </a:bodyPr>
          <a:lstStyle/>
          <a:p>
            <a:pPr algn="l">
              <a:lnSpc>
                <a:spcPts val="8579"/>
              </a:lnSpc>
            </a:pPr>
            <a:r>
              <a:rPr lang="en-US" sz="7799" b="1">
                <a:solidFill>
                  <a:srgbClr val="FBF9F1"/>
                </a:solidFill>
                <a:latin typeface="Poppins Bold"/>
                <a:ea typeface="Poppins Bold"/>
                <a:cs typeface="Poppins Bold"/>
                <a:sym typeface="Poppins Bold"/>
              </a:rPr>
              <a:t>DATA PREPROCESSING</a:t>
            </a:r>
          </a:p>
        </p:txBody>
      </p:sp>
      <p:sp>
        <p:nvSpPr>
          <p:cNvPr id="5" name="TextBox 5"/>
          <p:cNvSpPr txBox="1"/>
          <p:nvPr/>
        </p:nvSpPr>
        <p:spPr>
          <a:xfrm>
            <a:off x="725985" y="3269679"/>
            <a:ext cx="12591058" cy="6169026"/>
          </a:xfrm>
          <a:prstGeom prst="rect">
            <a:avLst/>
          </a:prstGeom>
        </p:spPr>
        <p:txBody>
          <a:bodyPr lIns="0" tIns="0" rIns="0" bIns="0" rtlCol="0" anchor="t">
            <a:spAutoFit/>
          </a:bodyPr>
          <a:lstStyle/>
          <a:p>
            <a:pPr algn="just">
              <a:lnSpc>
                <a:spcPts val="6999"/>
              </a:lnSpc>
            </a:pPr>
            <a:r>
              <a:rPr lang="en-US" sz="4999" b="1">
                <a:solidFill>
                  <a:srgbClr val="FBF9F1"/>
                </a:solidFill>
                <a:latin typeface="Canva Sans Bold"/>
                <a:ea typeface="Canva Sans Bold"/>
                <a:cs typeface="Canva Sans Bold"/>
                <a:sym typeface="Canva Sans Bold"/>
              </a:rPr>
              <a:t>Removed irrelevant columns</a:t>
            </a:r>
          </a:p>
          <a:p>
            <a:pPr marL="1079492" lvl="1" indent="-539746" algn="just">
              <a:lnSpc>
                <a:spcPts val="6999"/>
              </a:lnSpc>
              <a:buFont typeface="Arial"/>
              <a:buChar char="•"/>
            </a:pPr>
            <a:r>
              <a:rPr lang="en-US" sz="4999" b="1">
                <a:solidFill>
                  <a:srgbClr val="FBF9F1"/>
                </a:solidFill>
                <a:latin typeface="Canva Sans Bold"/>
                <a:ea typeface="Canva Sans Bold"/>
                <a:cs typeface="Canva Sans Bold"/>
                <a:sym typeface="Canva Sans Bold"/>
              </a:rPr>
              <a:t>Handled missing values</a:t>
            </a:r>
          </a:p>
          <a:p>
            <a:pPr marL="1079492" lvl="1" indent="-539746" algn="just">
              <a:lnSpc>
                <a:spcPts val="6999"/>
              </a:lnSpc>
              <a:buFont typeface="Arial"/>
              <a:buChar char="•"/>
            </a:pPr>
            <a:r>
              <a:rPr lang="en-US" sz="4999" b="1">
                <a:solidFill>
                  <a:srgbClr val="FBF9F1"/>
                </a:solidFill>
                <a:latin typeface="Canva Sans Bold"/>
                <a:ea typeface="Canva Sans Bold"/>
                <a:cs typeface="Canva Sans Bold"/>
                <a:sym typeface="Canva Sans Bold"/>
              </a:rPr>
              <a:t>Converted TotalCharges to numeric</a:t>
            </a:r>
          </a:p>
          <a:p>
            <a:pPr marL="1079492" lvl="1" indent="-539746" algn="just">
              <a:lnSpc>
                <a:spcPts val="6999"/>
              </a:lnSpc>
              <a:buFont typeface="Arial"/>
              <a:buChar char="•"/>
            </a:pPr>
            <a:r>
              <a:rPr lang="en-US" sz="4999" b="1">
                <a:solidFill>
                  <a:srgbClr val="FBF9F1"/>
                </a:solidFill>
                <a:latin typeface="Canva Sans Bold"/>
                <a:ea typeface="Canva Sans Bold"/>
                <a:cs typeface="Canva Sans Bold"/>
                <a:sym typeface="Canva Sans Bold"/>
              </a:rPr>
              <a:t>Applied One-Hot Encoding</a:t>
            </a:r>
          </a:p>
          <a:p>
            <a:pPr marL="1079492" lvl="1" indent="-539746" algn="just">
              <a:lnSpc>
                <a:spcPts val="6999"/>
              </a:lnSpc>
              <a:buFont typeface="Arial"/>
              <a:buChar char="•"/>
            </a:pPr>
            <a:r>
              <a:rPr lang="en-US" sz="4999" b="1">
                <a:solidFill>
                  <a:srgbClr val="FBF9F1"/>
                </a:solidFill>
                <a:latin typeface="Canva Sans Bold"/>
                <a:ea typeface="Canva Sans Bold"/>
                <a:cs typeface="Canva Sans Bold"/>
                <a:sym typeface="Canva Sans Bold"/>
              </a:rPr>
              <a:t>Performed Stratified Train-Test Split</a:t>
            </a:r>
          </a:p>
          <a:p>
            <a:pPr marL="1079492" lvl="1" indent="-539746" algn="just">
              <a:lnSpc>
                <a:spcPts val="6999"/>
              </a:lnSpc>
              <a:buFont typeface="Arial"/>
              <a:buChar char="•"/>
            </a:pPr>
            <a:r>
              <a:rPr lang="en-US" sz="4999" b="1">
                <a:solidFill>
                  <a:srgbClr val="FBF9F1"/>
                </a:solidFill>
                <a:latin typeface="Canva Sans Bold"/>
                <a:ea typeface="Canva Sans Bold"/>
                <a:cs typeface="Canva Sans Bold"/>
                <a:sym typeface="Canva Sans Bold"/>
              </a:rPr>
              <a:t>Feature Scaling using StandardScaler</a:t>
            </a:r>
          </a:p>
          <a:p>
            <a:pPr algn="just">
              <a:lnSpc>
                <a:spcPts val="6999"/>
              </a:lnSpc>
            </a:pPr>
            <a:endParaRPr lang="en-US" sz="4999" b="1">
              <a:solidFill>
                <a:srgbClr val="FBF9F1"/>
              </a:solidFill>
              <a:latin typeface="Canva Sans Bold"/>
              <a:ea typeface="Canva Sans Bold"/>
              <a:cs typeface="Canva Sans Bold"/>
              <a:sym typeface="Canva Sans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0800000">
            <a:off x="10817513" y="-3911527"/>
            <a:ext cx="7470487" cy="5397427"/>
          </a:xfrm>
          <a:custGeom>
            <a:avLst/>
            <a:gdLst/>
            <a:ahLst/>
            <a:cxnLst/>
            <a:rect l="l" t="t" r="r" b="b"/>
            <a:pathLst>
              <a:path w="7470487" h="5397427">
                <a:moveTo>
                  <a:pt x="0" y="0"/>
                </a:moveTo>
                <a:lnTo>
                  <a:pt x="7470487" y="0"/>
                </a:lnTo>
                <a:lnTo>
                  <a:pt x="7470487" y="5397427"/>
                </a:lnTo>
                <a:lnTo>
                  <a:pt x="0" y="5397427"/>
                </a:lnTo>
                <a:lnTo>
                  <a:pt x="0" y="0"/>
                </a:lnTo>
                <a:close/>
              </a:path>
            </a:pathLst>
          </a:custGeom>
          <a:blipFill>
            <a:blip r:embed="rId2"/>
            <a:stretch>
              <a:fillRect/>
            </a:stretch>
          </a:blipFill>
        </p:spPr>
      </p:sp>
      <p:sp>
        <p:nvSpPr>
          <p:cNvPr id="3" name="Freeform 3"/>
          <p:cNvSpPr/>
          <p:nvPr/>
        </p:nvSpPr>
        <p:spPr>
          <a:xfrm rot="-10800000">
            <a:off x="-8131585" y="653219"/>
            <a:ext cx="13745171" cy="10034901"/>
          </a:xfrm>
          <a:custGeom>
            <a:avLst/>
            <a:gdLst/>
            <a:ahLst/>
            <a:cxnLst/>
            <a:rect l="l" t="t" r="r" b="b"/>
            <a:pathLst>
              <a:path w="13745171" h="10034901">
                <a:moveTo>
                  <a:pt x="0" y="0"/>
                </a:moveTo>
                <a:lnTo>
                  <a:pt x="13745171" y="0"/>
                </a:lnTo>
                <a:lnTo>
                  <a:pt x="13745171" y="10034901"/>
                </a:lnTo>
                <a:lnTo>
                  <a:pt x="0" y="10034901"/>
                </a:lnTo>
                <a:lnTo>
                  <a:pt x="0" y="0"/>
                </a:lnTo>
                <a:close/>
              </a:path>
            </a:pathLst>
          </a:custGeom>
          <a:blipFill>
            <a:blip r:embed="rId2"/>
            <a:stretch>
              <a:fillRect l="-523" r="-523"/>
            </a:stretch>
          </a:blipFill>
        </p:spPr>
      </p:sp>
      <p:sp>
        <p:nvSpPr>
          <p:cNvPr id="4" name="TextBox 4"/>
          <p:cNvSpPr txBox="1"/>
          <p:nvPr/>
        </p:nvSpPr>
        <p:spPr>
          <a:xfrm>
            <a:off x="5367879" y="643694"/>
            <a:ext cx="11357317" cy="923925"/>
          </a:xfrm>
          <a:prstGeom prst="rect">
            <a:avLst/>
          </a:prstGeom>
        </p:spPr>
        <p:txBody>
          <a:bodyPr lIns="0" tIns="0" rIns="0" bIns="0" rtlCol="0" anchor="t">
            <a:spAutoFit/>
          </a:bodyPr>
          <a:lstStyle/>
          <a:p>
            <a:pPr algn="l">
              <a:lnSpc>
                <a:spcPts val="6600"/>
              </a:lnSpc>
            </a:pPr>
            <a:r>
              <a:rPr lang="en-US" sz="6000" b="1">
                <a:solidFill>
                  <a:srgbClr val="FBF9F1"/>
                </a:solidFill>
                <a:latin typeface="Poppins Bold"/>
                <a:ea typeface="Poppins Bold"/>
                <a:cs typeface="Poppins Bold"/>
                <a:sym typeface="Poppins Bold"/>
              </a:rPr>
              <a:t>HANDLING CLASS IMBALANCE</a:t>
            </a:r>
          </a:p>
        </p:txBody>
      </p:sp>
      <p:sp>
        <p:nvSpPr>
          <p:cNvPr id="5" name="TextBox 5"/>
          <p:cNvSpPr txBox="1"/>
          <p:nvPr/>
        </p:nvSpPr>
        <p:spPr>
          <a:xfrm>
            <a:off x="5367879" y="1891784"/>
            <a:ext cx="12089726" cy="7491095"/>
          </a:xfrm>
          <a:prstGeom prst="rect">
            <a:avLst/>
          </a:prstGeom>
        </p:spPr>
        <p:txBody>
          <a:bodyPr lIns="0" tIns="0" rIns="0" bIns="0" rtlCol="0" anchor="t">
            <a:spAutoFit/>
          </a:bodyPr>
          <a:lstStyle/>
          <a:p>
            <a:pPr marL="777235" lvl="1" indent="-388618" algn="l">
              <a:lnSpc>
                <a:spcPts val="5039"/>
              </a:lnSpc>
              <a:buFont typeface="Arial"/>
              <a:buChar char="•"/>
            </a:pPr>
            <a:r>
              <a:rPr lang="en-US" sz="3599" b="1">
                <a:solidFill>
                  <a:srgbClr val="FBF9F1"/>
                </a:solidFill>
                <a:latin typeface="Canva Sans Bold"/>
                <a:ea typeface="Canva Sans Bold"/>
                <a:cs typeface="Canva Sans Bold"/>
                <a:sym typeface="Canva Sans Bold"/>
              </a:rPr>
              <a:t>Observed Class Imbalance</a:t>
            </a:r>
          </a:p>
          <a:p>
            <a:pPr algn="l">
              <a:lnSpc>
                <a:spcPts val="3919"/>
              </a:lnSpc>
            </a:pPr>
            <a:r>
              <a:rPr lang="en-US" sz="2799">
                <a:solidFill>
                  <a:srgbClr val="FBF9F1"/>
                </a:solidFill>
                <a:latin typeface="Canva Sans"/>
                <a:ea typeface="Canva Sans"/>
                <a:cs typeface="Canva Sans"/>
                <a:sym typeface="Canva Sans"/>
              </a:rPr>
              <a:t> The dataset contained significantly more non-churn customers than churn customers, which could bias the model toward predicting the majority class.</a:t>
            </a:r>
          </a:p>
          <a:p>
            <a:pPr marL="777235" lvl="1" indent="-388618" algn="l">
              <a:lnSpc>
                <a:spcPts val="5039"/>
              </a:lnSpc>
              <a:buFont typeface="Arial"/>
              <a:buChar char="•"/>
            </a:pPr>
            <a:r>
              <a:rPr lang="en-US" sz="3599" b="1">
                <a:solidFill>
                  <a:srgbClr val="FBF9F1"/>
                </a:solidFill>
                <a:latin typeface="Canva Sans Bold"/>
                <a:ea typeface="Canva Sans Bold"/>
                <a:cs typeface="Canva Sans Bold"/>
                <a:sym typeface="Canva Sans Bold"/>
              </a:rPr>
              <a:t>Applied Downsampling on Majority Class</a:t>
            </a:r>
          </a:p>
          <a:p>
            <a:pPr algn="l">
              <a:lnSpc>
                <a:spcPts val="3919"/>
              </a:lnSpc>
            </a:pPr>
            <a:r>
              <a:rPr lang="en-US" sz="2799">
                <a:solidFill>
                  <a:srgbClr val="FBF9F1"/>
                </a:solidFill>
                <a:latin typeface="Canva Sans"/>
                <a:ea typeface="Canva Sans"/>
                <a:cs typeface="Canva Sans"/>
                <a:sym typeface="Canva Sans"/>
              </a:rPr>
              <a:t> Reduced the number of majority-class samples to match the minority class size, ensuring balanced class representation during training.</a:t>
            </a:r>
          </a:p>
          <a:p>
            <a:pPr marL="777235" lvl="1" indent="-388618" algn="l">
              <a:lnSpc>
                <a:spcPts val="5039"/>
              </a:lnSpc>
              <a:buFont typeface="Arial"/>
              <a:buChar char="•"/>
            </a:pPr>
            <a:r>
              <a:rPr lang="en-US" sz="3599" b="1">
                <a:solidFill>
                  <a:srgbClr val="FBF9F1"/>
                </a:solidFill>
                <a:latin typeface="Canva Sans Bold"/>
                <a:ea typeface="Canva Sans Bold"/>
                <a:cs typeface="Canva Sans Bold"/>
                <a:sym typeface="Canva Sans Bold"/>
              </a:rPr>
              <a:t>Balanced Dataset for Fair Learning</a:t>
            </a:r>
          </a:p>
          <a:p>
            <a:pPr algn="l">
              <a:lnSpc>
                <a:spcPts val="3919"/>
              </a:lnSpc>
            </a:pPr>
            <a:r>
              <a:rPr lang="en-US" sz="2799">
                <a:solidFill>
                  <a:srgbClr val="FBF9F1"/>
                </a:solidFill>
                <a:latin typeface="Canva Sans"/>
                <a:ea typeface="Canva Sans"/>
                <a:cs typeface="Canva Sans"/>
                <a:sym typeface="Canva Sans"/>
              </a:rPr>
              <a:t>Created a balanced training dataset to prevent model bias and allow equal learning from both churn and non-churn cases.</a:t>
            </a:r>
          </a:p>
          <a:p>
            <a:pPr marL="777235" lvl="1" indent="-388618" algn="l">
              <a:lnSpc>
                <a:spcPts val="5039"/>
              </a:lnSpc>
              <a:buFont typeface="Arial"/>
              <a:buChar char="•"/>
            </a:pPr>
            <a:r>
              <a:rPr lang="en-US" sz="3599" b="1">
                <a:solidFill>
                  <a:srgbClr val="FBF9F1"/>
                </a:solidFill>
                <a:latin typeface="Canva Sans Bold"/>
                <a:ea typeface="Canva Sans Bold"/>
                <a:cs typeface="Canva Sans Bold"/>
                <a:sym typeface="Canva Sans Bold"/>
              </a:rPr>
              <a:t>Improved Minority Class Detection</a:t>
            </a:r>
          </a:p>
          <a:p>
            <a:pPr algn="l">
              <a:lnSpc>
                <a:spcPts val="3919"/>
              </a:lnSpc>
            </a:pPr>
            <a:r>
              <a:rPr lang="en-US" sz="2799">
                <a:solidFill>
                  <a:srgbClr val="FBF9F1"/>
                </a:solidFill>
                <a:latin typeface="Canva Sans"/>
                <a:ea typeface="Canva Sans"/>
                <a:cs typeface="Canva Sans"/>
                <a:sym typeface="Canva Sans"/>
              </a:rPr>
              <a:t> Enhanced the model’s ability to correctly identify churners, leading to better recall and more effective churn prediction.</a:t>
            </a:r>
          </a:p>
          <a:p>
            <a:pPr algn="l">
              <a:lnSpc>
                <a:spcPts val="3919"/>
              </a:lnSpc>
            </a:pPr>
            <a:endParaRPr lang="en-US" sz="2799">
              <a:solidFill>
                <a:srgbClr val="FBF9F1"/>
              </a:solidFill>
              <a:latin typeface="Canva Sans"/>
              <a:ea typeface="Canva Sans"/>
              <a:cs typeface="Canva Sans"/>
              <a:sym typeface="Canva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4983476" flipV="1">
            <a:off x="-2113812" y="-1339259"/>
            <a:ext cx="7674102" cy="8229600"/>
          </a:xfrm>
          <a:custGeom>
            <a:avLst/>
            <a:gdLst/>
            <a:ahLst/>
            <a:cxnLst/>
            <a:rect l="l" t="t" r="r" b="b"/>
            <a:pathLst>
              <a:path w="7674102" h="8229600">
                <a:moveTo>
                  <a:pt x="0" y="8229600"/>
                </a:moveTo>
                <a:lnTo>
                  <a:pt x="7674102" y="8229600"/>
                </a:lnTo>
                <a:lnTo>
                  <a:pt x="7674102" y="0"/>
                </a:lnTo>
                <a:lnTo>
                  <a:pt x="0" y="0"/>
                </a:lnTo>
                <a:lnTo>
                  <a:pt x="0" y="8229600"/>
                </a:lnTo>
                <a:close/>
              </a:path>
            </a:pathLst>
          </a:custGeom>
          <a:blipFill>
            <a:blip r:embed="rId2"/>
            <a:stretch>
              <a:fillRect/>
            </a:stretch>
          </a:blipFill>
        </p:spPr>
      </p:sp>
      <p:sp>
        <p:nvSpPr>
          <p:cNvPr id="3" name="Freeform 3"/>
          <p:cNvSpPr/>
          <p:nvPr/>
        </p:nvSpPr>
        <p:spPr>
          <a:xfrm>
            <a:off x="15372182" y="7222393"/>
            <a:ext cx="6195600" cy="3384081"/>
          </a:xfrm>
          <a:custGeom>
            <a:avLst/>
            <a:gdLst/>
            <a:ahLst/>
            <a:cxnLst/>
            <a:rect l="l" t="t" r="r" b="b"/>
            <a:pathLst>
              <a:path w="6195600" h="3384081">
                <a:moveTo>
                  <a:pt x="0" y="0"/>
                </a:moveTo>
                <a:lnTo>
                  <a:pt x="6195601" y="0"/>
                </a:lnTo>
                <a:lnTo>
                  <a:pt x="6195601" y="3384081"/>
                </a:lnTo>
                <a:lnTo>
                  <a:pt x="0" y="3384081"/>
                </a:lnTo>
                <a:lnTo>
                  <a:pt x="0" y="0"/>
                </a:lnTo>
                <a:close/>
              </a:path>
            </a:pathLst>
          </a:custGeom>
          <a:blipFill>
            <a:blip r:embed="rId3"/>
            <a:stretch>
              <a:fillRect l="-9750" b="-143185"/>
            </a:stretch>
          </a:blipFill>
        </p:spPr>
      </p:sp>
      <p:grpSp>
        <p:nvGrpSpPr>
          <p:cNvPr id="4" name="Group 4"/>
          <p:cNvGrpSpPr/>
          <p:nvPr/>
        </p:nvGrpSpPr>
        <p:grpSpPr>
          <a:xfrm>
            <a:off x="533556" y="4159840"/>
            <a:ext cx="6188862" cy="2260184"/>
            <a:chOff x="0" y="0"/>
            <a:chExt cx="1629988" cy="595275"/>
          </a:xfrm>
        </p:grpSpPr>
        <p:sp>
          <p:nvSpPr>
            <p:cNvPr id="5" name="Freeform 5"/>
            <p:cNvSpPr/>
            <p:nvPr/>
          </p:nvSpPr>
          <p:spPr>
            <a:xfrm>
              <a:off x="0" y="0"/>
              <a:ext cx="1629988" cy="595275"/>
            </a:xfrm>
            <a:custGeom>
              <a:avLst/>
              <a:gdLst/>
              <a:ahLst/>
              <a:cxnLst/>
              <a:rect l="l" t="t" r="r" b="b"/>
              <a:pathLst>
                <a:path w="1629988" h="595275">
                  <a:moveTo>
                    <a:pt x="25019" y="0"/>
                  </a:moveTo>
                  <a:lnTo>
                    <a:pt x="1604970" y="0"/>
                  </a:lnTo>
                  <a:cubicBezTo>
                    <a:pt x="1611605" y="0"/>
                    <a:pt x="1617969" y="2636"/>
                    <a:pt x="1622661" y="7328"/>
                  </a:cubicBezTo>
                  <a:cubicBezTo>
                    <a:pt x="1627353" y="12020"/>
                    <a:pt x="1629988" y="18383"/>
                    <a:pt x="1629988" y="25019"/>
                  </a:cubicBezTo>
                  <a:lnTo>
                    <a:pt x="1629988" y="570256"/>
                  </a:lnTo>
                  <a:cubicBezTo>
                    <a:pt x="1629988" y="576891"/>
                    <a:pt x="1627353" y="583255"/>
                    <a:pt x="1622661" y="587947"/>
                  </a:cubicBezTo>
                  <a:cubicBezTo>
                    <a:pt x="1617969" y="592639"/>
                    <a:pt x="1611605" y="595275"/>
                    <a:pt x="1604970" y="595275"/>
                  </a:cubicBezTo>
                  <a:lnTo>
                    <a:pt x="25019" y="595275"/>
                  </a:lnTo>
                  <a:cubicBezTo>
                    <a:pt x="18383" y="595275"/>
                    <a:pt x="12020" y="592639"/>
                    <a:pt x="7328" y="587947"/>
                  </a:cubicBezTo>
                  <a:cubicBezTo>
                    <a:pt x="2636" y="583255"/>
                    <a:pt x="0" y="576891"/>
                    <a:pt x="0" y="570256"/>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id="6" name="TextBox 6"/>
            <p:cNvSpPr txBox="1"/>
            <p:nvPr/>
          </p:nvSpPr>
          <p:spPr>
            <a:xfrm>
              <a:off x="0" y="-38100"/>
              <a:ext cx="1629988" cy="633375"/>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550652" y="6610524"/>
            <a:ext cx="6188862" cy="2731475"/>
            <a:chOff x="0" y="0"/>
            <a:chExt cx="1629988" cy="719401"/>
          </a:xfrm>
        </p:grpSpPr>
        <p:sp>
          <p:nvSpPr>
            <p:cNvPr id="8" name="Freeform 8"/>
            <p:cNvSpPr/>
            <p:nvPr/>
          </p:nvSpPr>
          <p:spPr>
            <a:xfrm>
              <a:off x="0" y="0"/>
              <a:ext cx="1629988" cy="719401"/>
            </a:xfrm>
            <a:custGeom>
              <a:avLst/>
              <a:gdLst/>
              <a:ahLst/>
              <a:cxnLst/>
              <a:rect l="l" t="t" r="r" b="b"/>
              <a:pathLst>
                <a:path w="1629988" h="719401">
                  <a:moveTo>
                    <a:pt x="25019" y="0"/>
                  </a:moveTo>
                  <a:lnTo>
                    <a:pt x="1604970" y="0"/>
                  </a:lnTo>
                  <a:cubicBezTo>
                    <a:pt x="1611605" y="0"/>
                    <a:pt x="1617969" y="2636"/>
                    <a:pt x="1622661" y="7328"/>
                  </a:cubicBezTo>
                  <a:cubicBezTo>
                    <a:pt x="1627353" y="12020"/>
                    <a:pt x="1629988" y="18383"/>
                    <a:pt x="1629988" y="25019"/>
                  </a:cubicBezTo>
                  <a:lnTo>
                    <a:pt x="1629988" y="694382"/>
                  </a:lnTo>
                  <a:cubicBezTo>
                    <a:pt x="1629988" y="701017"/>
                    <a:pt x="1627353" y="707381"/>
                    <a:pt x="1622661" y="712073"/>
                  </a:cubicBezTo>
                  <a:cubicBezTo>
                    <a:pt x="1617969" y="716765"/>
                    <a:pt x="1611605" y="719401"/>
                    <a:pt x="1604970" y="719401"/>
                  </a:cubicBezTo>
                  <a:lnTo>
                    <a:pt x="25019" y="719401"/>
                  </a:lnTo>
                  <a:cubicBezTo>
                    <a:pt x="18383" y="719401"/>
                    <a:pt x="12020" y="716765"/>
                    <a:pt x="7328" y="712073"/>
                  </a:cubicBezTo>
                  <a:cubicBezTo>
                    <a:pt x="2636" y="707381"/>
                    <a:pt x="0" y="701017"/>
                    <a:pt x="0" y="694382"/>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id="9" name="TextBox 9"/>
            <p:cNvSpPr txBox="1"/>
            <p:nvPr/>
          </p:nvSpPr>
          <p:spPr>
            <a:xfrm>
              <a:off x="0" y="-38100"/>
              <a:ext cx="1629988" cy="757501"/>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1548485" y="4159840"/>
            <a:ext cx="6188862" cy="2450684"/>
            <a:chOff x="0" y="0"/>
            <a:chExt cx="1629988" cy="645448"/>
          </a:xfrm>
        </p:grpSpPr>
        <p:sp>
          <p:nvSpPr>
            <p:cNvPr id="11" name="Freeform 11"/>
            <p:cNvSpPr/>
            <p:nvPr/>
          </p:nvSpPr>
          <p:spPr>
            <a:xfrm>
              <a:off x="0" y="0"/>
              <a:ext cx="1629988" cy="645448"/>
            </a:xfrm>
            <a:custGeom>
              <a:avLst/>
              <a:gdLst/>
              <a:ahLst/>
              <a:cxnLst/>
              <a:rect l="l" t="t" r="r" b="b"/>
              <a:pathLst>
                <a:path w="1629988" h="645448">
                  <a:moveTo>
                    <a:pt x="25019" y="0"/>
                  </a:moveTo>
                  <a:lnTo>
                    <a:pt x="1604970" y="0"/>
                  </a:lnTo>
                  <a:cubicBezTo>
                    <a:pt x="1611605" y="0"/>
                    <a:pt x="1617969" y="2636"/>
                    <a:pt x="1622661" y="7328"/>
                  </a:cubicBezTo>
                  <a:cubicBezTo>
                    <a:pt x="1627353" y="12020"/>
                    <a:pt x="1629988" y="18383"/>
                    <a:pt x="1629988" y="25019"/>
                  </a:cubicBezTo>
                  <a:lnTo>
                    <a:pt x="1629988" y="620429"/>
                  </a:lnTo>
                  <a:cubicBezTo>
                    <a:pt x="1629988" y="627064"/>
                    <a:pt x="1627353" y="633428"/>
                    <a:pt x="1622661" y="638120"/>
                  </a:cubicBezTo>
                  <a:cubicBezTo>
                    <a:pt x="1617969" y="642812"/>
                    <a:pt x="1611605" y="645448"/>
                    <a:pt x="1604970" y="645448"/>
                  </a:cubicBezTo>
                  <a:lnTo>
                    <a:pt x="25019" y="645448"/>
                  </a:lnTo>
                  <a:cubicBezTo>
                    <a:pt x="18383" y="645448"/>
                    <a:pt x="12020" y="642812"/>
                    <a:pt x="7328" y="638120"/>
                  </a:cubicBezTo>
                  <a:cubicBezTo>
                    <a:pt x="2636" y="633428"/>
                    <a:pt x="0" y="627064"/>
                    <a:pt x="0" y="620429"/>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id="12" name="TextBox 12"/>
            <p:cNvSpPr txBox="1"/>
            <p:nvPr/>
          </p:nvSpPr>
          <p:spPr>
            <a:xfrm>
              <a:off x="0" y="-38100"/>
              <a:ext cx="1629988" cy="683548"/>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1548485" y="6847744"/>
            <a:ext cx="6188862" cy="2494256"/>
            <a:chOff x="0" y="0"/>
            <a:chExt cx="1629988" cy="656923"/>
          </a:xfrm>
        </p:grpSpPr>
        <p:sp>
          <p:nvSpPr>
            <p:cNvPr id="14" name="Freeform 14"/>
            <p:cNvSpPr/>
            <p:nvPr/>
          </p:nvSpPr>
          <p:spPr>
            <a:xfrm>
              <a:off x="0" y="0"/>
              <a:ext cx="1629988" cy="656923"/>
            </a:xfrm>
            <a:custGeom>
              <a:avLst/>
              <a:gdLst/>
              <a:ahLst/>
              <a:cxnLst/>
              <a:rect l="l" t="t" r="r" b="b"/>
              <a:pathLst>
                <a:path w="1629988" h="656923">
                  <a:moveTo>
                    <a:pt x="25019" y="0"/>
                  </a:moveTo>
                  <a:lnTo>
                    <a:pt x="1604970" y="0"/>
                  </a:lnTo>
                  <a:cubicBezTo>
                    <a:pt x="1611605" y="0"/>
                    <a:pt x="1617969" y="2636"/>
                    <a:pt x="1622661" y="7328"/>
                  </a:cubicBezTo>
                  <a:cubicBezTo>
                    <a:pt x="1627353" y="12020"/>
                    <a:pt x="1629988" y="18383"/>
                    <a:pt x="1629988" y="25019"/>
                  </a:cubicBezTo>
                  <a:lnTo>
                    <a:pt x="1629988" y="631905"/>
                  </a:lnTo>
                  <a:cubicBezTo>
                    <a:pt x="1629988" y="638540"/>
                    <a:pt x="1627353" y="644904"/>
                    <a:pt x="1622661" y="649596"/>
                  </a:cubicBezTo>
                  <a:cubicBezTo>
                    <a:pt x="1617969" y="654288"/>
                    <a:pt x="1611605" y="656923"/>
                    <a:pt x="1604970" y="656923"/>
                  </a:cubicBezTo>
                  <a:lnTo>
                    <a:pt x="25019" y="656923"/>
                  </a:lnTo>
                  <a:cubicBezTo>
                    <a:pt x="18383" y="656923"/>
                    <a:pt x="12020" y="654288"/>
                    <a:pt x="7328" y="649596"/>
                  </a:cubicBezTo>
                  <a:cubicBezTo>
                    <a:pt x="2636" y="644904"/>
                    <a:pt x="0" y="638540"/>
                    <a:pt x="0" y="631905"/>
                  </a:cubicBezTo>
                  <a:lnTo>
                    <a:pt x="0" y="25019"/>
                  </a:lnTo>
                  <a:cubicBezTo>
                    <a:pt x="0" y="18383"/>
                    <a:pt x="2636" y="12020"/>
                    <a:pt x="7328" y="7328"/>
                  </a:cubicBezTo>
                  <a:cubicBezTo>
                    <a:pt x="12020" y="2636"/>
                    <a:pt x="18383" y="0"/>
                    <a:pt x="25019" y="0"/>
                  </a:cubicBezTo>
                  <a:close/>
                </a:path>
              </a:pathLst>
            </a:custGeom>
            <a:solidFill>
              <a:srgbClr val="000000"/>
            </a:solidFill>
            <a:ln w="38100" cap="sq">
              <a:solidFill>
                <a:srgbClr val="FBF9F1"/>
              </a:solidFill>
              <a:prstDash val="solid"/>
              <a:miter/>
            </a:ln>
          </p:spPr>
        </p:sp>
        <p:sp>
          <p:nvSpPr>
            <p:cNvPr id="15" name="TextBox 15"/>
            <p:cNvSpPr txBox="1"/>
            <p:nvPr/>
          </p:nvSpPr>
          <p:spPr>
            <a:xfrm>
              <a:off x="0" y="-38100"/>
              <a:ext cx="1629988" cy="695023"/>
            </a:xfrm>
            <a:prstGeom prst="rect">
              <a:avLst/>
            </a:prstGeom>
          </p:spPr>
          <p:txBody>
            <a:bodyPr lIns="50800" tIns="50800" rIns="50800" bIns="50800" rtlCol="0" anchor="ctr"/>
            <a:lstStyle/>
            <a:p>
              <a:pPr algn="ctr">
                <a:lnSpc>
                  <a:spcPts val="2659"/>
                </a:lnSpc>
              </a:pPr>
              <a:endParaRPr/>
            </a:p>
          </p:txBody>
        </p:sp>
      </p:grpSp>
      <p:sp>
        <p:nvSpPr>
          <p:cNvPr id="16" name="Freeform 16"/>
          <p:cNvSpPr/>
          <p:nvPr/>
        </p:nvSpPr>
        <p:spPr>
          <a:xfrm>
            <a:off x="7162280" y="4305562"/>
            <a:ext cx="3963439" cy="5036438"/>
          </a:xfrm>
          <a:custGeom>
            <a:avLst/>
            <a:gdLst/>
            <a:ahLst/>
            <a:cxnLst/>
            <a:rect l="l" t="t" r="r" b="b"/>
            <a:pathLst>
              <a:path w="3963439" h="5036438">
                <a:moveTo>
                  <a:pt x="0" y="0"/>
                </a:moveTo>
                <a:lnTo>
                  <a:pt x="3963440" y="0"/>
                </a:lnTo>
                <a:lnTo>
                  <a:pt x="3963440" y="5036438"/>
                </a:lnTo>
                <a:lnTo>
                  <a:pt x="0" y="5036438"/>
                </a:lnTo>
                <a:lnTo>
                  <a:pt x="0" y="0"/>
                </a:lnTo>
                <a:close/>
              </a:path>
            </a:pathLst>
          </a:custGeom>
          <a:blipFill>
            <a:blip r:embed="rId4"/>
            <a:stretch>
              <a:fillRect l="-120605" t="-7981" b="-7683"/>
            </a:stretch>
          </a:blipFill>
        </p:spPr>
      </p:sp>
      <p:sp>
        <p:nvSpPr>
          <p:cNvPr id="17" name="TextBox 17"/>
          <p:cNvSpPr txBox="1"/>
          <p:nvPr/>
        </p:nvSpPr>
        <p:spPr>
          <a:xfrm>
            <a:off x="897981" y="4930306"/>
            <a:ext cx="5445149" cy="1163320"/>
          </a:xfrm>
          <a:prstGeom prst="rect">
            <a:avLst/>
          </a:prstGeom>
        </p:spPr>
        <p:txBody>
          <a:bodyPr lIns="0" tIns="0" rIns="0" bIns="0" rtlCol="0" anchor="t">
            <a:spAutoFit/>
          </a:bodyPr>
          <a:lstStyle/>
          <a:p>
            <a:pPr algn="l">
              <a:lnSpc>
                <a:spcPts val="3079"/>
              </a:lnSpc>
              <a:spcBef>
                <a:spcPct val="0"/>
              </a:spcBef>
            </a:pPr>
            <a:r>
              <a:rPr lang="en-US" sz="2199">
                <a:solidFill>
                  <a:srgbClr val="E5E1DA"/>
                </a:solidFill>
                <a:latin typeface="Lato"/>
                <a:ea typeface="Lato"/>
                <a:cs typeface="Lato"/>
                <a:sym typeface="Lato"/>
              </a:rPr>
              <a:t>Used Random Forest to capture non-linear relationships and feature interactions through an ensemble of decision trees.</a:t>
            </a:r>
          </a:p>
        </p:txBody>
      </p:sp>
      <p:sp>
        <p:nvSpPr>
          <p:cNvPr id="18" name="TextBox 18"/>
          <p:cNvSpPr txBox="1"/>
          <p:nvPr/>
        </p:nvSpPr>
        <p:spPr>
          <a:xfrm>
            <a:off x="944302" y="4355631"/>
            <a:ext cx="5445149" cy="431800"/>
          </a:xfrm>
          <a:prstGeom prst="rect">
            <a:avLst/>
          </a:prstGeom>
        </p:spPr>
        <p:txBody>
          <a:bodyPr lIns="0" tIns="0" rIns="0" bIns="0" rtlCol="0" anchor="t">
            <a:spAutoFit/>
          </a:bodyPr>
          <a:lstStyle/>
          <a:p>
            <a:pPr algn="l">
              <a:lnSpc>
                <a:spcPts val="3500"/>
              </a:lnSpc>
              <a:spcBef>
                <a:spcPct val="0"/>
              </a:spcBef>
            </a:pPr>
            <a:r>
              <a:rPr lang="en-US" sz="2500" b="1">
                <a:solidFill>
                  <a:srgbClr val="FBF9F1"/>
                </a:solidFill>
                <a:latin typeface="Lato Bold"/>
                <a:ea typeface="Lato Bold"/>
                <a:cs typeface="Lato Bold"/>
                <a:sym typeface="Lato Bold"/>
              </a:rPr>
              <a:t>Evaluated Random Forest</a:t>
            </a:r>
          </a:p>
        </p:txBody>
      </p:sp>
      <p:sp>
        <p:nvSpPr>
          <p:cNvPr id="19" name="TextBox 19"/>
          <p:cNvSpPr txBox="1"/>
          <p:nvPr/>
        </p:nvSpPr>
        <p:spPr>
          <a:xfrm>
            <a:off x="4449881" y="576263"/>
            <a:ext cx="9237174" cy="904875"/>
          </a:xfrm>
          <a:prstGeom prst="rect">
            <a:avLst/>
          </a:prstGeom>
        </p:spPr>
        <p:txBody>
          <a:bodyPr lIns="0" tIns="0" rIns="0" bIns="0" rtlCol="0" anchor="t">
            <a:spAutoFit/>
          </a:bodyPr>
          <a:lstStyle/>
          <a:p>
            <a:pPr algn="ctr">
              <a:lnSpc>
                <a:spcPts val="6599"/>
              </a:lnSpc>
            </a:pPr>
            <a:r>
              <a:rPr lang="en-US" sz="5999" b="1">
                <a:solidFill>
                  <a:srgbClr val="FBF9F1"/>
                </a:solidFill>
                <a:latin typeface="Poppins Bold"/>
                <a:ea typeface="Poppins Bold"/>
                <a:cs typeface="Poppins Bold"/>
                <a:sym typeface="Poppins Bold"/>
              </a:rPr>
              <a:t>MODEL SELECTION</a:t>
            </a:r>
          </a:p>
        </p:txBody>
      </p:sp>
      <p:sp>
        <p:nvSpPr>
          <p:cNvPr id="20" name="TextBox 20"/>
          <p:cNvSpPr txBox="1"/>
          <p:nvPr/>
        </p:nvSpPr>
        <p:spPr>
          <a:xfrm>
            <a:off x="944302" y="7360589"/>
            <a:ext cx="5445149" cy="1553845"/>
          </a:xfrm>
          <a:prstGeom prst="rect">
            <a:avLst/>
          </a:prstGeom>
        </p:spPr>
        <p:txBody>
          <a:bodyPr lIns="0" tIns="0" rIns="0" bIns="0" rtlCol="0" anchor="t">
            <a:spAutoFit/>
          </a:bodyPr>
          <a:lstStyle/>
          <a:p>
            <a:pPr algn="l">
              <a:lnSpc>
                <a:spcPts val="3079"/>
              </a:lnSpc>
              <a:spcBef>
                <a:spcPct val="0"/>
              </a:spcBef>
            </a:pPr>
            <a:r>
              <a:rPr lang="en-US" sz="2199">
                <a:solidFill>
                  <a:srgbClr val="E5E1DA"/>
                </a:solidFill>
                <a:latin typeface="Lato"/>
                <a:ea typeface="Lato"/>
                <a:cs typeface="Lato"/>
                <a:sym typeface="Lato"/>
              </a:rPr>
              <a:t>Implemented 5-fold Stratified Cross-Validation to ensure consistent class distribution across folds and obtain reliable performance estimates.</a:t>
            </a:r>
          </a:p>
        </p:txBody>
      </p:sp>
      <p:sp>
        <p:nvSpPr>
          <p:cNvPr id="21" name="TextBox 21"/>
          <p:cNvSpPr txBox="1"/>
          <p:nvPr/>
        </p:nvSpPr>
        <p:spPr>
          <a:xfrm>
            <a:off x="905413" y="6790594"/>
            <a:ext cx="5445149" cy="431800"/>
          </a:xfrm>
          <a:prstGeom prst="rect">
            <a:avLst/>
          </a:prstGeom>
        </p:spPr>
        <p:txBody>
          <a:bodyPr lIns="0" tIns="0" rIns="0" bIns="0" rtlCol="0" anchor="t">
            <a:spAutoFit/>
          </a:bodyPr>
          <a:lstStyle/>
          <a:p>
            <a:pPr algn="l">
              <a:lnSpc>
                <a:spcPts val="3500"/>
              </a:lnSpc>
              <a:spcBef>
                <a:spcPct val="0"/>
              </a:spcBef>
            </a:pPr>
            <a:r>
              <a:rPr lang="en-US" sz="2500" b="1">
                <a:solidFill>
                  <a:srgbClr val="FBF9F1"/>
                </a:solidFill>
                <a:latin typeface="Lato Bold"/>
                <a:ea typeface="Lato Bold"/>
                <a:cs typeface="Lato Bold"/>
                <a:sym typeface="Lato Bold"/>
              </a:rPr>
              <a:t>Used Stratified K-Fold (5 folds)</a:t>
            </a:r>
          </a:p>
        </p:txBody>
      </p:sp>
      <p:sp>
        <p:nvSpPr>
          <p:cNvPr id="22" name="TextBox 22"/>
          <p:cNvSpPr txBox="1"/>
          <p:nvPr/>
        </p:nvSpPr>
        <p:spPr>
          <a:xfrm>
            <a:off x="11811026" y="4866179"/>
            <a:ext cx="5445149" cy="1553845"/>
          </a:xfrm>
          <a:prstGeom prst="rect">
            <a:avLst/>
          </a:prstGeom>
        </p:spPr>
        <p:txBody>
          <a:bodyPr lIns="0" tIns="0" rIns="0" bIns="0" rtlCol="0" anchor="t">
            <a:spAutoFit/>
          </a:bodyPr>
          <a:lstStyle/>
          <a:p>
            <a:pPr algn="l">
              <a:lnSpc>
                <a:spcPts val="3079"/>
              </a:lnSpc>
              <a:spcBef>
                <a:spcPct val="0"/>
              </a:spcBef>
            </a:pPr>
            <a:r>
              <a:rPr lang="en-US" sz="2199">
                <a:solidFill>
                  <a:srgbClr val="E5E1DA"/>
                </a:solidFill>
                <a:latin typeface="Lato"/>
                <a:ea typeface="Lato"/>
                <a:cs typeface="Lato"/>
                <a:sym typeface="Lato"/>
              </a:rPr>
              <a:t>Applied Gradient Boosting to sequentially improve weak learners and enhance predictive performance through boosting techniques.</a:t>
            </a:r>
          </a:p>
        </p:txBody>
      </p:sp>
      <p:sp>
        <p:nvSpPr>
          <p:cNvPr id="23" name="TextBox 23"/>
          <p:cNvSpPr txBox="1"/>
          <p:nvPr/>
        </p:nvSpPr>
        <p:spPr>
          <a:xfrm>
            <a:off x="11807901" y="4355631"/>
            <a:ext cx="5448274" cy="432015"/>
          </a:xfrm>
          <a:prstGeom prst="rect">
            <a:avLst/>
          </a:prstGeom>
        </p:spPr>
        <p:txBody>
          <a:bodyPr lIns="0" tIns="0" rIns="0" bIns="0" rtlCol="0" anchor="t">
            <a:spAutoFit/>
          </a:bodyPr>
          <a:lstStyle/>
          <a:p>
            <a:pPr algn="l">
              <a:lnSpc>
                <a:spcPts val="3502"/>
              </a:lnSpc>
              <a:spcBef>
                <a:spcPct val="0"/>
              </a:spcBef>
            </a:pPr>
            <a:r>
              <a:rPr lang="en-US" sz="2501" b="1">
                <a:solidFill>
                  <a:srgbClr val="FBF9F1"/>
                </a:solidFill>
                <a:latin typeface="Lato Bold"/>
                <a:ea typeface="Lato Bold"/>
                <a:cs typeface="Lato Bold"/>
                <a:sym typeface="Lato Bold"/>
              </a:rPr>
              <a:t>Evaluated Gradient Boosting</a:t>
            </a:r>
          </a:p>
        </p:txBody>
      </p:sp>
      <p:sp>
        <p:nvSpPr>
          <p:cNvPr id="24" name="TextBox 24"/>
          <p:cNvSpPr txBox="1"/>
          <p:nvPr/>
        </p:nvSpPr>
        <p:spPr>
          <a:xfrm>
            <a:off x="11897245" y="7419063"/>
            <a:ext cx="5445149" cy="1553845"/>
          </a:xfrm>
          <a:prstGeom prst="rect">
            <a:avLst/>
          </a:prstGeom>
        </p:spPr>
        <p:txBody>
          <a:bodyPr lIns="0" tIns="0" rIns="0" bIns="0" rtlCol="0" anchor="t">
            <a:spAutoFit/>
          </a:bodyPr>
          <a:lstStyle/>
          <a:p>
            <a:pPr algn="l">
              <a:lnSpc>
                <a:spcPts val="3079"/>
              </a:lnSpc>
              <a:spcBef>
                <a:spcPct val="0"/>
              </a:spcBef>
            </a:pPr>
            <a:r>
              <a:rPr lang="en-US" sz="2199">
                <a:solidFill>
                  <a:srgbClr val="E5E1DA"/>
                </a:solidFill>
                <a:latin typeface="Lato"/>
                <a:ea typeface="Lato"/>
                <a:cs typeface="Lato"/>
                <a:sym typeface="Lato"/>
              </a:rPr>
              <a:t>Selected ROC-AUC as the evaluation metric to measure the model’s ability to distinguish between churn and non-churn customers across all thresholds.</a:t>
            </a:r>
          </a:p>
        </p:txBody>
      </p:sp>
      <p:sp>
        <p:nvSpPr>
          <p:cNvPr id="25" name="TextBox 25"/>
          <p:cNvSpPr txBox="1"/>
          <p:nvPr/>
        </p:nvSpPr>
        <p:spPr>
          <a:xfrm>
            <a:off x="11811026" y="6976414"/>
            <a:ext cx="5445149" cy="431800"/>
          </a:xfrm>
          <a:prstGeom prst="rect">
            <a:avLst/>
          </a:prstGeom>
        </p:spPr>
        <p:txBody>
          <a:bodyPr lIns="0" tIns="0" rIns="0" bIns="0" rtlCol="0" anchor="t">
            <a:spAutoFit/>
          </a:bodyPr>
          <a:lstStyle/>
          <a:p>
            <a:pPr algn="l">
              <a:lnSpc>
                <a:spcPts val="3500"/>
              </a:lnSpc>
              <a:spcBef>
                <a:spcPct val="0"/>
              </a:spcBef>
            </a:pPr>
            <a:r>
              <a:rPr lang="en-US" sz="2500" b="1">
                <a:solidFill>
                  <a:srgbClr val="FBF9F1"/>
                </a:solidFill>
                <a:latin typeface="Lato Bold"/>
                <a:ea typeface="Lato Bold"/>
                <a:cs typeface="Lato Bold"/>
                <a:sym typeface="Lato Bold"/>
              </a:rPr>
              <a:t>Metric: ROC-AUC</a:t>
            </a:r>
          </a:p>
        </p:txBody>
      </p:sp>
      <p:grpSp>
        <p:nvGrpSpPr>
          <p:cNvPr id="26" name="Group 26"/>
          <p:cNvGrpSpPr/>
          <p:nvPr/>
        </p:nvGrpSpPr>
        <p:grpSpPr>
          <a:xfrm>
            <a:off x="1220408" y="1661531"/>
            <a:ext cx="16195864" cy="2260184"/>
            <a:chOff x="0" y="0"/>
            <a:chExt cx="4265577" cy="595275"/>
          </a:xfrm>
        </p:grpSpPr>
        <p:sp>
          <p:nvSpPr>
            <p:cNvPr id="27" name="Freeform 27"/>
            <p:cNvSpPr/>
            <p:nvPr/>
          </p:nvSpPr>
          <p:spPr>
            <a:xfrm>
              <a:off x="0" y="0"/>
              <a:ext cx="4265577" cy="595275"/>
            </a:xfrm>
            <a:custGeom>
              <a:avLst/>
              <a:gdLst/>
              <a:ahLst/>
              <a:cxnLst/>
              <a:rect l="l" t="t" r="r" b="b"/>
              <a:pathLst>
                <a:path w="4265577" h="595275">
                  <a:moveTo>
                    <a:pt x="9560" y="0"/>
                  </a:moveTo>
                  <a:lnTo>
                    <a:pt x="4256017" y="0"/>
                  </a:lnTo>
                  <a:cubicBezTo>
                    <a:pt x="4261297" y="0"/>
                    <a:pt x="4265577" y="4280"/>
                    <a:pt x="4265577" y="9560"/>
                  </a:cubicBezTo>
                  <a:lnTo>
                    <a:pt x="4265577" y="585714"/>
                  </a:lnTo>
                  <a:cubicBezTo>
                    <a:pt x="4265577" y="590995"/>
                    <a:pt x="4261297" y="595275"/>
                    <a:pt x="4256017" y="595275"/>
                  </a:cubicBezTo>
                  <a:lnTo>
                    <a:pt x="9560" y="595275"/>
                  </a:lnTo>
                  <a:cubicBezTo>
                    <a:pt x="4280" y="595275"/>
                    <a:pt x="0" y="590995"/>
                    <a:pt x="0" y="585714"/>
                  </a:cubicBezTo>
                  <a:lnTo>
                    <a:pt x="0" y="9560"/>
                  </a:lnTo>
                  <a:cubicBezTo>
                    <a:pt x="0" y="4280"/>
                    <a:pt x="4280" y="0"/>
                    <a:pt x="9560" y="0"/>
                  </a:cubicBezTo>
                  <a:close/>
                </a:path>
              </a:pathLst>
            </a:custGeom>
            <a:solidFill>
              <a:srgbClr val="000000"/>
            </a:solidFill>
            <a:ln w="38100" cap="sq">
              <a:solidFill>
                <a:srgbClr val="FBF9F1"/>
              </a:solidFill>
              <a:prstDash val="solid"/>
              <a:miter/>
            </a:ln>
          </p:spPr>
        </p:sp>
        <p:sp>
          <p:nvSpPr>
            <p:cNvPr id="28" name="TextBox 28"/>
            <p:cNvSpPr txBox="1"/>
            <p:nvPr/>
          </p:nvSpPr>
          <p:spPr>
            <a:xfrm>
              <a:off x="0" y="-38100"/>
              <a:ext cx="4265577" cy="633375"/>
            </a:xfrm>
            <a:prstGeom prst="rect">
              <a:avLst/>
            </a:prstGeom>
          </p:spPr>
          <p:txBody>
            <a:bodyPr lIns="50800" tIns="50800" rIns="50800" bIns="50800" rtlCol="0" anchor="ctr"/>
            <a:lstStyle/>
            <a:p>
              <a:pPr algn="ctr">
                <a:lnSpc>
                  <a:spcPts val="2659"/>
                </a:lnSpc>
              </a:pPr>
              <a:endParaRPr/>
            </a:p>
          </p:txBody>
        </p:sp>
      </p:grpSp>
      <p:sp>
        <p:nvSpPr>
          <p:cNvPr id="29" name="TextBox 29"/>
          <p:cNvSpPr txBox="1"/>
          <p:nvPr/>
        </p:nvSpPr>
        <p:spPr>
          <a:xfrm>
            <a:off x="3894955" y="1707471"/>
            <a:ext cx="10846769" cy="887095"/>
          </a:xfrm>
          <a:prstGeom prst="rect">
            <a:avLst/>
          </a:prstGeom>
        </p:spPr>
        <p:txBody>
          <a:bodyPr lIns="0" tIns="0" rIns="0" bIns="0" rtlCol="0" anchor="t">
            <a:spAutoFit/>
          </a:bodyPr>
          <a:lstStyle/>
          <a:p>
            <a:pPr algn="ctr">
              <a:lnSpc>
                <a:spcPts val="7279"/>
              </a:lnSpc>
            </a:pPr>
            <a:r>
              <a:rPr lang="en-US" sz="5199">
                <a:solidFill>
                  <a:srgbClr val="FFFFFF"/>
                </a:solidFill>
                <a:latin typeface="Canva Sans"/>
                <a:ea typeface="Canva Sans"/>
                <a:cs typeface="Canva Sans"/>
                <a:sym typeface="Canva Sans"/>
              </a:rPr>
              <a:t>Evaluated Logistic Regression</a:t>
            </a:r>
          </a:p>
        </p:txBody>
      </p:sp>
      <p:sp>
        <p:nvSpPr>
          <p:cNvPr id="30" name="TextBox 30"/>
          <p:cNvSpPr txBox="1"/>
          <p:nvPr/>
        </p:nvSpPr>
        <p:spPr>
          <a:xfrm>
            <a:off x="1548900" y="2718391"/>
            <a:ext cx="15190200" cy="869949"/>
          </a:xfrm>
          <a:prstGeom prst="rect">
            <a:avLst/>
          </a:prstGeom>
        </p:spPr>
        <p:txBody>
          <a:bodyPr lIns="0" tIns="0" rIns="0" bIns="0" rtlCol="0" anchor="t">
            <a:spAutoFit/>
          </a:bodyPr>
          <a:lstStyle/>
          <a:p>
            <a:pPr algn="ctr">
              <a:lnSpc>
                <a:spcPts val="3500"/>
              </a:lnSpc>
            </a:pPr>
            <a:r>
              <a:rPr lang="en-US" sz="2500">
                <a:solidFill>
                  <a:srgbClr val="FFFFFF"/>
                </a:solidFill>
                <a:latin typeface="Canva Sans"/>
                <a:ea typeface="Canva Sans"/>
                <a:cs typeface="Canva Sans"/>
                <a:sym typeface="Canva Sans"/>
              </a:rPr>
              <a:t>Tested Logistic Regression as a baseline linear model to assess how well churn can be predicted using a simple and interpretable approach.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280473" y="7962921"/>
            <a:ext cx="5747719" cy="3384081"/>
          </a:xfrm>
          <a:custGeom>
            <a:avLst/>
            <a:gdLst/>
            <a:ahLst/>
            <a:cxnLst/>
            <a:rect l="l" t="t" r="r" b="b"/>
            <a:pathLst>
              <a:path w="5747719" h="3384081">
                <a:moveTo>
                  <a:pt x="0" y="0"/>
                </a:moveTo>
                <a:lnTo>
                  <a:pt x="5747720" y="0"/>
                </a:lnTo>
                <a:lnTo>
                  <a:pt x="5747720" y="3384080"/>
                </a:lnTo>
                <a:lnTo>
                  <a:pt x="0" y="3384080"/>
                </a:lnTo>
                <a:lnTo>
                  <a:pt x="0" y="0"/>
                </a:lnTo>
                <a:close/>
              </a:path>
            </a:pathLst>
          </a:custGeom>
          <a:blipFill>
            <a:blip r:embed="rId2"/>
            <a:stretch>
              <a:fillRect l="-18302" b="-143185"/>
            </a:stretch>
          </a:blipFill>
        </p:spPr>
      </p:sp>
      <p:sp>
        <p:nvSpPr>
          <p:cNvPr id="4" name="Freeform 4"/>
          <p:cNvSpPr/>
          <p:nvPr/>
        </p:nvSpPr>
        <p:spPr>
          <a:xfrm>
            <a:off x="15163152" y="350227"/>
            <a:ext cx="2432939" cy="2546099"/>
          </a:xfrm>
          <a:custGeom>
            <a:avLst/>
            <a:gdLst/>
            <a:ahLst/>
            <a:cxnLst/>
            <a:rect l="l" t="t" r="r" b="b"/>
            <a:pathLst>
              <a:path w="2432939" h="2546099">
                <a:moveTo>
                  <a:pt x="0" y="0"/>
                </a:moveTo>
                <a:lnTo>
                  <a:pt x="2432940" y="0"/>
                </a:lnTo>
                <a:lnTo>
                  <a:pt x="2432940" y="2546099"/>
                </a:lnTo>
                <a:lnTo>
                  <a:pt x="0" y="2546099"/>
                </a:lnTo>
                <a:lnTo>
                  <a:pt x="0" y="0"/>
                </a:lnTo>
                <a:close/>
              </a:path>
            </a:pathLst>
          </a:custGeom>
          <a:blipFill>
            <a:blip r:embed="rId3"/>
            <a:stretch>
              <a:fillRect/>
            </a:stretch>
          </a:blipFill>
        </p:spPr>
      </p:sp>
      <p:sp>
        <p:nvSpPr>
          <p:cNvPr id="5" name="TextBox 5"/>
          <p:cNvSpPr txBox="1"/>
          <p:nvPr/>
        </p:nvSpPr>
        <p:spPr>
          <a:xfrm>
            <a:off x="942975" y="835275"/>
            <a:ext cx="7188059" cy="1762125"/>
          </a:xfrm>
          <a:prstGeom prst="rect">
            <a:avLst/>
          </a:prstGeom>
        </p:spPr>
        <p:txBody>
          <a:bodyPr lIns="0" tIns="0" rIns="0" bIns="0" rtlCol="0" anchor="t">
            <a:spAutoFit/>
          </a:bodyPr>
          <a:lstStyle/>
          <a:p>
            <a:pPr algn="l">
              <a:lnSpc>
                <a:spcPts val="6600"/>
              </a:lnSpc>
            </a:pPr>
            <a:r>
              <a:rPr lang="en-US" sz="6000" b="1" dirty="0">
                <a:solidFill>
                  <a:srgbClr val="FBF9F1"/>
                </a:solidFill>
                <a:latin typeface="Poppins Bold"/>
                <a:ea typeface="Poppins Bold"/>
                <a:cs typeface="Poppins Bold"/>
                <a:sym typeface="Poppins Bold"/>
              </a:rPr>
              <a:t>HYPERPARAMETER TUNING</a:t>
            </a:r>
          </a:p>
        </p:txBody>
      </p:sp>
      <p:sp>
        <p:nvSpPr>
          <p:cNvPr id="6" name="Freeform 6"/>
          <p:cNvSpPr/>
          <p:nvPr/>
        </p:nvSpPr>
        <p:spPr>
          <a:xfrm rot="-4983476" flipV="1">
            <a:off x="13422249" y="5852880"/>
            <a:ext cx="7674102" cy="8229600"/>
          </a:xfrm>
          <a:custGeom>
            <a:avLst/>
            <a:gdLst/>
            <a:ahLst/>
            <a:cxnLst/>
            <a:rect l="l" t="t" r="r" b="b"/>
            <a:pathLst>
              <a:path w="7674102" h="8229600">
                <a:moveTo>
                  <a:pt x="0" y="8229600"/>
                </a:moveTo>
                <a:lnTo>
                  <a:pt x="7674102" y="8229600"/>
                </a:lnTo>
                <a:lnTo>
                  <a:pt x="7674102" y="0"/>
                </a:lnTo>
                <a:lnTo>
                  <a:pt x="0" y="0"/>
                </a:lnTo>
                <a:lnTo>
                  <a:pt x="0" y="8229600"/>
                </a:lnTo>
                <a:close/>
              </a:path>
            </a:pathLst>
          </a:custGeom>
          <a:blipFill>
            <a:blip r:embed="rId4"/>
            <a:stretch>
              <a:fillRect/>
            </a:stretch>
          </a:blipFill>
        </p:spPr>
      </p:sp>
      <p:sp>
        <p:nvSpPr>
          <p:cNvPr id="7" name="TextBox 7"/>
          <p:cNvSpPr txBox="1"/>
          <p:nvPr/>
        </p:nvSpPr>
        <p:spPr>
          <a:xfrm>
            <a:off x="939843" y="2597400"/>
            <a:ext cx="16273462" cy="6694805"/>
          </a:xfrm>
          <a:prstGeom prst="rect">
            <a:avLst/>
          </a:prstGeom>
        </p:spPr>
        <p:txBody>
          <a:bodyPr lIns="0" tIns="0" rIns="0" bIns="0" rtlCol="0" anchor="t">
            <a:spAutoFit/>
          </a:bodyPr>
          <a:lstStyle/>
          <a:p>
            <a:pPr marL="539748" lvl="1" indent="-269874" algn="l">
              <a:lnSpc>
                <a:spcPts val="3499"/>
              </a:lnSpc>
              <a:buFont typeface="Arial"/>
              <a:buChar char="•"/>
            </a:pPr>
            <a:r>
              <a:rPr lang="en-US" sz="2499" b="1" dirty="0">
                <a:solidFill>
                  <a:srgbClr val="E5E1DA"/>
                </a:solidFill>
                <a:latin typeface="Lato Bold"/>
                <a:ea typeface="Lato Bold"/>
                <a:cs typeface="Lato Bold"/>
                <a:sym typeface="Lato Bold"/>
              </a:rPr>
              <a:t>Applied </a:t>
            </a:r>
            <a:r>
              <a:rPr lang="en-US" sz="2499" b="1" dirty="0" err="1">
                <a:solidFill>
                  <a:srgbClr val="E5E1DA"/>
                </a:solidFill>
                <a:latin typeface="Lato Bold"/>
                <a:ea typeface="Lato Bold"/>
                <a:cs typeface="Lato Bold"/>
                <a:sym typeface="Lato Bold"/>
              </a:rPr>
              <a:t>RandomizedSearchCV</a:t>
            </a:r>
            <a:r>
              <a:rPr lang="en-US" sz="2499" b="1" dirty="0">
                <a:solidFill>
                  <a:srgbClr val="E5E1DA"/>
                </a:solidFill>
                <a:latin typeface="Lato Bold"/>
                <a:ea typeface="Lato Bold"/>
                <a:cs typeface="Lato Bold"/>
                <a:sym typeface="Lato Bold"/>
              </a:rPr>
              <a:t>:</a:t>
            </a:r>
          </a:p>
          <a:p>
            <a:pPr algn="l">
              <a:lnSpc>
                <a:spcPts val="3079"/>
              </a:lnSpc>
            </a:pPr>
            <a:r>
              <a:rPr lang="en-US" sz="2199" dirty="0">
                <a:solidFill>
                  <a:srgbClr val="E5E1DA"/>
                </a:solidFill>
                <a:latin typeface="Lato"/>
                <a:ea typeface="Lato"/>
                <a:cs typeface="Lato"/>
                <a:sym typeface="Lato"/>
              </a:rPr>
              <a:t> </a:t>
            </a:r>
            <a:r>
              <a:rPr lang="en-US" sz="2199" dirty="0" err="1">
                <a:solidFill>
                  <a:srgbClr val="E5E1DA"/>
                </a:solidFill>
                <a:latin typeface="Lato"/>
                <a:ea typeface="Lato"/>
                <a:cs typeface="Lato"/>
                <a:sym typeface="Lato"/>
              </a:rPr>
              <a:t>RandomizedSearchCV</a:t>
            </a:r>
            <a:r>
              <a:rPr lang="en-US" sz="2199" dirty="0">
                <a:solidFill>
                  <a:srgbClr val="E5E1DA"/>
                </a:solidFill>
                <a:latin typeface="Lato"/>
                <a:ea typeface="Lato"/>
                <a:cs typeface="Lato"/>
                <a:sym typeface="Lato"/>
              </a:rPr>
              <a:t> was implemented to efficiently explore a wide range of hyperparameter combinations and identify the most optimal configuration for the model. This approach improves performance while reducing computational cost compared to exhaustive grid search.</a:t>
            </a:r>
          </a:p>
          <a:p>
            <a:pPr marL="539748" lvl="1" indent="-269874" algn="l">
              <a:lnSpc>
                <a:spcPts val="3499"/>
              </a:lnSpc>
              <a:buFont typeface="Arial"/>
              <a:buChar char="•"/>
            </a:pPr>
            <a:r>
              <a:rPr lang="en-US" sz="2499" b="1" dirty="0">
                <a:solidFill>
                  <a:srgbClr val="E5E1DA"/>
                </a:solidFill>
                <a:latin typeface="Lato Bold"/>
                <a:ea typeface="Lato Bold"/>
                <a:cs typeface="Lato Bold"/>
                <a:sym typeface="Lato Bold"/>
              </a:rPr>
              <a:t>Optimized </a:t>
            </a:r>
            <a:r>
              <a:rPr lang="en-US" sz="2499" b="1" dirty="0" err="1">
                <a:solidFill>
                  <a:srgbClr val="E5E1DA"/>
                </a:solidFill>
                <a:latin typeface="Lato Bold"/>
                <a:ea typeface="Lato Bold"/>
                <a:cs typeface="Lato Bold"/>
                <a:sym typeface="Lato Bold"/>
              </a:rPr>
              <a:t>n_estimators</a:t>
            </a:r>
            <a:r>
              <a:rPr lang="en-US" sz="2499" b="1" dirty="0">
                <a:solidFill>
                  <a:srgbClr val="E5E1DA"/>
                </a:solidFill>
                <a:latin typeface="Lato Bold"/>
                <a:ea typeface="Lato Bold"/>
                <a:cs typeface="Lato Bold"/>
                <a:sym typeface="Lato Bold"/>
              </a:rPr>
              <a:t>:</a:t>
            </a:r>
          </a:p>
          <a:p>
            <a:pPr algn="l">
              <a:lnSpc>
                <a:spcPts val="2940"/>
              </a:lnSpc>
            </a:pPr>
            <a:r>
              <a:rPr lang="en-US" sz="2100" dirty="0">
                <a:solidFill>
                  <a:srgbClr val="E5E1DA"/>
                </a:solidFill>
                <a:latin typeface="Lato"/>
                <a:ea typeface="Lato"/>
                <a:cs typeface="Lato"/>
                <a:sym typeface="Lato"/>
              </a:rPr>
              <a:t> The number of estimators (trees) was tuned to balance bias and variance. Selecting an optimal number of trees enhances predictive accuracy without unnecessarily increasing model complexity.</a:t>
            </a:r>
          </a:p>
          <a:p>
            <a:pPr marL="539748" lvl="1" indent="-269874" algn="l">
              <a:lnSpc>
                <a:spcPts val="3499"/>
              </a:lnSpc>
              <a:buFont typeface="Arial"/>
              <a:buChar char="•"/>
            </a:pPr>
            <a:r>
              <a:rPr lang="en-US" sz="2499" b="1" dirty="0">
                <a:solidFill>
                  <a:srgbClr val="E5E1DA"/>
                </a:solidFill>
                <a:latin typeface="Lato Bold"/>
                <a:ea typeface="Lato Bold"/>
                <a:cs typeface="Lato Bold"/>
                <a:sym typeface="Lato Bold"/>
              </a:rPr>
              <a:t>Optimized </a:t>
            </a:r>
            <a:r>
              <a:rPr lang="en-US" sz="2499" b="1" dirty="0" err="1">
                <a:solidFill>
                  <a:srgbClr val="E5E1DA"/>
                </a:solidFill>
                <a:latin typeface="Lato Bold"/>
                <a:ea typeface="Lato Bold"/>
                <a:cs typeface="Lato Bold"/>
                <a:sym typeface="Lato Bold"/>
              </a:rPr>
              <a:t>learning_rate</a:t>
            </a:r>
            <a:r>
              <a:rPr lang="en-US" sz="2499" b="1" dirty="0">
                <a:solidFill>
                  <a:srgbClr val="E5E1DA"/>
                </a:solidFill>
                <a:latin typeface="Lato Bold"/>
                <a:ea typeface="Lato Bold"/>
                <a:cs typeface="Lato Bold"/>
                <a:sym typeface="Lato Bold"/>
              </a:rPr>
              <a:t>:</a:t>
            </a:r>
          </a:p>
          <a:p>
            <a:pPr algn="l">
              <a:lnSpc>
                <a:spcPts val="2940"/>
              </a:lnSpc>
            </a:pPr>
            <a:r>
              <a:rPr lang="en-US" sz="2100" dirty="0">
                <a:solidFill>
                  <a:srgbClr val="E5E1DA"/>
                </a:solidFill>
                <a:latin typeface="Lato"/>
                <a:ea typeface="Lato"/>
                <a:cs typeface="Lato"/>
                <a:sym typeface="Lato"/>
              </a:rPr>
              <a:t> The learning rate was adjusted to control how quickly the model learns from errors during boosting. A well-optimized learning rate ensures stable convergence and prevents overfitting.</a:t>
            </a:r>
          </a:p>
          <a:p>
            <a:pPr marL="539748" lvl="1" indent="-269874" algn="l">
              <a:lnSpc>
                <a:spcPts val="3499"/>
              </a:lnSpc>
              <a:buFont typeface="Arial"/>
              <a:buChar char="•"/>
            </a:pPr>
            <a:r>
              <a:rPr lang="en-US" sz="2499" b="1" dirty="0">
                <a:solidFill>
                  <a:srgbClr val="E5E1DA"/>
                </a:solidFill>
                <a:latin typeface="Lato Bold"/>
                <a:ea typeface="Lato Bold"/>
                <a:cs typeface="Lato Bold"/>
                <a:sym typeface="Lato Bold"/>
              </a:rPr>
              <a:t>Optimized </a:t>
            </a:r>
            <a:r>
              <a:rPr lang="en-US" sz="2499" b="1" dirty="0" err="1">
                <a:solidFill>
                  <a:srgbClr val="E5E1DA"/>
                </a:solidFill>
                <a:latin typeface="Lato Bold"/>
                <a:ea typeface="Lato Bold"/>
                <a:cs typeface="Lato Bold"/>
                <a:sym typeface="Lato Bold"/>
              </a:rPr>
              <a:t>max_depth</a:t>
            </a:r>
            <a:r>
              <a:rPr lang="en-US" sz="2499" b="1" dirty="0">
                <a:solidFill>
                  <a:srgbClr val="E5E1DA"/>
                </a:solidFill>
                <a:latin typeface="Lato Bold"/>
                <a:ea typeface="Lato Bold"/>
                <a:cs typeface="Lato Bold"/>
                <a:sym typeface="Lato Bold"/>
              </a:rPr>
              <a:t>:</a:t>
            </a:r>
          </a:p>
          <a:p>
            <a:pPr algn="l">
              <a:lnSpc>
                <a:spcPts val="2940"/>
              </a:lnSpc>
            </a:pPr>
            <a:r>
              <a:rPr lang="en-US" sz="2100" dirty="0">
                <a:solidFill>
                  <a:srgbClr val="E5E1DA"/>
                </a:solidFill>
                <a:latin typeface="Lato"/>
                <a:ea typeface="Lato"/>
                <a:cs typeface="Lato"/>
                <a:sym typeface="Lato"/>
              </a:rPr>
              <a:t> The maximum depth of trees was tuned to control model complexity. Proper depth selection helps capture meaningful patterns while avoiding overly complex models that may overfit the training data.</a:t>
            </a:r>
          </a:p>
          <a:p>
            <a:pPr marL="539748" lvl="1" indent="-269874" algn="l">
              <a:lnSpc>
                <a:spcPts val="3499"/>
              </a:lnSpc>
              <a:buFont typeface="Arial"/>
              <a:buChar char="•"/>
            </a:pPr>
            <a:r>
              <a:rPr lang="en-US" sz="2499" dirty="0">
                <a:solidFill>
                  <a:srgbClr val="E5E1DA"/>
                </a:solidFill>
                <a:latin typeface="Lato"/>
                <a:ea typeface="Lato"/>
                <a:cs typeface="Lato"/>
                <a:sym typeface="Lato"/>
              </a:rPr>
              <a:t>I</a:t>
            </a:r>
            <a:r>
              <a:rPr lang="en-US" sz="2499" b="1" dirty="0">
                <a:solidFill>
                  <a:srgbClr val="E5E1DA"/>
                </a:solidFill>
                <a:latin typeface="Lato Bold"/>
                <a:ea typeface="Lato Bold"/>
                <a:cs typeface="Lato Bold"/>
                <a:sym typeface="Lato Bold"/>
              </a:rPr>
              <a:t>mproved generalization performance:</a:t>
            </a:r>
          </a:p>
          <a:p>
            <a:pPr algn="l">
              <a:lnSpc>
                <a:spcPts val="2940"/>
              </a:lnSpc>
            </a:pPr>
            <a:r>
              <a:rPr lang="en-US" sz="2100" dirty="0">
                <a:solidFill>
                  <a:srgbClr val="E5E1DA"/>
                </a:solidFill>
                <a:latin typeface="Lato"/>
                <a:ea typeface="Lato"/>
                <a:cs typeface="Lato"/>
                <a:sym typeface="Lato"/>
              </a:rPr>
              <a:t> Through systematic hyperparameter optimization, the model achieved better generalization on unseen test data. This ensures reliable performance in real-world customer churn prediction scenarios.</a:t>
            </a:r>
          </a:p>
          <a:p>
            <a:pPr algn="l">
              <a:lnSpc>
                <a:spcPts val="2940"/>
              </a:lnSpc>
            </a:pPr>
            <a:endParaRPr lang="en-US" sz="2100" dirty="0">
              <a:solidFill>
                <a:srgbClr val="E5E1DA"/>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0800000">
            <a:off x="-7116894" y="-3283768"/>
            <a:ext cx="9744477" cy="7040385"/>
          </a:xfrm>
          <a:custGeom>
            <a:avLst/>
            <a:gdLst/>
            <a:ahLst/>
            <a:cxnLst/>
            <a:rect l="l" t="t" r="r" b="b"/>
            <a:pathLst>
              <a:path w="9744477" h="7040385">
                <a:moveTo>
                  <a:pt x="0" y="0"/>
                </a:moveTo>
                <a:lnTo>
                  <a:pt x="9744477" y="0"/>
                </a:lnTo>
                <a:lnTo>
                  <a:pt x="9744477" y="7040384"/>
                </a:lnTo>
                <a:lnTo>
                  <a:pt x="0" y="7040384"/>
                </a:lnTo>
                <a:lnTo>
                  <a:pt x="0" y="0"/>
                </a:lnTo>
                <a:close/>
              </a:path>
            </a:pathLst>
          </a:custGeom>
          <a:blipFill>
            <a:blip r:embed="rId2"/>
            <a:stretch>
              <a:fillRect/>
            </a:stretch>
          </a:blipFill>
        </p:spPr>
      </p:sp>
      <p:sp>
        <p:nvSpPr>
          <p:cNvPr id="3" name="Freeform 3"/>
          <p:cNvSpPr/>
          <p:nvPr/>
        </p:nvSpPr>
        <p:spPr>
          <a:xfrm rot="7410612">
            <a:off x="15236894" y="3514366"/>
            <a:ext cx="9744477" cy="7040385"/>
          </a:xfrm>
          <a:custGeom>
            <a:avLst/>
            <a:gdLst/>
            <a:ahLst/>
            <a:cxnLst/>
            <a:rect l="l" t="t" r="r" b="b"/>
            <a:pathLst>
              <a:path w="9744477" h="7040385">
                <a:moveTo>
                  <a:pt x="0" y="0"/>
                </a:moveTo>
                <a:lnTo>
                  <a:pt x="9744477" y="0"/>
                </a:lnTo>
                <a:lnTo>
                  <a:pt x="9744477" y="7040385"/>
                </a:lnTo>
                <a:lnTo>
                  <a:pt x="0" y="7040385"/>
                </a:lnTo>
                <a:lnTo>
                  <a:pt x="0" y="0"/>
                </a:lnTo>
                <a:close/>
              </a:path>
            </a:pathLst>
          </a:custGeom>
          <a:blipFill>
            <a:blip r:embed="rId2"/>
            <a:stretch>
              <a:fillRect/>
            </a:stretch>
          </a:blipFill>
        </p:spPr>
      </p:sp>
      <p:grpSp>
        <p:nvGrpSpPr>
          <p:cNvPr id="4" name="Group 4"/>
          <p:cNvGrpSpPr/>
          <p:nvPr/>
        </p:nvGrpSpPr>
        <p:grpSpPr>
          <a:xfrm>
            <a:off x="10110182" y="3075302"/>
            <a:ext cx="6823913" cy="2068198"/>
            <a:chOff x="0" y="0"/>
            <a:chExt cx="1797245" cy="544711"/>
          </a:xfrm>
        </p:grpSpPr>
        <p:sp>
          <p:nvSpPr>
            <p:cNvPr id="5" name="Freeform 5"/>
            <p:cNvSpPr/>
            <p:nvPr/>
          </p:nvSpPr>
          <p:spPr>
            <a:xfrm>
              <a:off x="0" y="0"/>
              <a:ext cx="1797245" cy="544711"/>
            </a:xfrm>
            <a:custGeom>
              <a:avLst/>
              <a:gdLst/>
              <a:ahLst/>
              <a:cxnLst/>
              <a:rect l="l" t="t" r="r" b="b"/>
              <a:pathLst>
                <a:path w="1797245" h="544711">
                  <a:moveTo>
                    <a:pt x="68072" y="0"/>
                  </a:moveTo>
                  <a:lnTo>
                    <a:pt x="1729173" y="0"/>
                  </a:lnTo>
                  <a:cubicBezTo>
                    <a:pt x="1766768" y="0"/>
                    <a:pt x="1797245" y="30477"/>
                    <a:pt x="1797245" y="68072"/>
                  </a:cubicBezTo>
                  <a:lnTo>
                    <a:pt x="1797245" y="476639"/>
                  </a:lnTo>
                  <a:cubicBezTo>
                    <a:pt x="1797245" y="514234"/>
                    <a:pt x="1766768" y="544711"/>
                    <a:pt x="1729173" y="544711"/>
                  </a:cubicBezTo>
                  <a:lnTo>
                    <a:pt x="68072" y="544711"/>
                  </a:lnTo>
                  <a:cubicBezTo>
                    <a:pt x="30477" y="544711"/>
                    <a:pt x="0" y="514234"/>
                    <a:pt x="0" y="476639"/>
                  </a:cubicBezTo>
                  <a:lnTo>
                    <a:pt x="0" y="68072"/>
                  </a:lnTo>
                  <a:cubicBezTo>
                    <a:pt x="0" y="30477"/>
                    <a:pt x="30477" y="0"/>
                    <a:pt x="68072" y="0"/>
                  </a:cubicBezTo>
                  <a:close/>
                </a:path>
              </a:pathLst>
            </a:custGeom>
            <a:solidFill>
              <a:srgbClr val="000000"/>
            </a:solidFill>
            <a:ln w="38100" cap="rnd">
              <a:solidFill>
                <a:srgbClr val="E5E1DA"/>
              </a:solidFill>
              <a:prstDash val="solid"/>
              <a:round/>
            </a:ln>
          </p:spPr>
        </p:sp>
        <p:sp>
          <p:nvSpPr>
            <p:cNvPr id="6" name="TextBox 6"/>
            <p:cNvSpPr txBox="1"/>
            <p:nvPr/>
          </p:nvSpPr>
          <p:spPr>
            <a:xfrm>
              <a:off x="0" y="-57150"/>
              <a:ext cx="1797245" cy="601861"/>
            </a:xfrm>
            <a:prstGeom prst="rect">
              <a:avLst/>
            </a:prstGeom>
          </p:spPr>
          <p:txBody>
            <a:bodyPr lIns="50800" tIns="50800" rIns="50800" bIns="50800" rtlCol="0" anchor="ctr"/>
            <a:lstStyle/>
            <a:p>
              <a:pPr algn="ctr">
                <a:lnSpc>
                  <a:spcPts val="3639"/>
                </a:lnSpc>
              </a:pPr>
              <a:r>
                <a:rPr lang="en-US" sz="2599" b="1">
                  <a:solidFill>
                    <a:srgbClr val="E5E1DA"/>
                  </a:solidFill>
                  <a:latin typeface="Lato Bold"/>
                  <a:ea typeface="Lato Bold"/>
                  <a:cs typeface="Lato Bold"/>
                  <a:sym typeface="Lato Bold"/>
                </a:rPr>
                <a:t>Compared Training vs Testing Accuracy:</a:t>
              </a:r>
            </a:p>
            <a:p>
              <a:pPr algn="ctr">
                <a:lnSpc>
                  <a:spcPts val="2799"/>
                </a:lnSpc>
              </a:pPr>
              <a:r>
                <a:rPr lang="en-US" sz="1999">
                  <a:solidFill>
                    <a:srgbClr val="E5E1DA"/>
                  </a:solidFill>
                  <a:latin typeface="Lato"/>
                  <a:ea typeface="Lato"/>
                  <a:cs typeface="Lato"/>
                  <a:sym typeface="Lato"/>
                </a:rPr>
                <a:t> Training and testing accuracies were compared to evaluate how well the model performs on both seen and unseen data.</a:t>
              </a:r>
            </a:p>
          </p:txBody>
        </p:sp>
      </p:grpSp>
      <p:grpSp>
        <p:nvGrpSpPr>
          <p:cNvPr id="7" name="Group 7"/>
          <p:cNvGrpSpPr/>
          <p:nvPr/>
        </p:nvGrpSpPr>
        <p:grpSpPr>
          <a:xfrm>
            <a:off x="10110182" y="5572554"/>
            <a:ext cx="6823913" cy="1674168"/>
            <a:chOff x="0" y="0"/>
            <a:chExt cx="1797245" cy="440933"/>
          </a:xfrm>
        </p:grpSpPr>
        <p:sp>
          <p:nvSpPr>
            <p:cNvPr id="8" name="Freeform 8"/>
            <p:cNvSpPr/>
            <p:nvPr/>
          </p:nvSpPr>
          <p:spPr>
            <a:xfrm>
              <a:off x="0" y="0"/>
              <a:ext cx="1797245" cy="440933"/>
            </a:xfrm>
            <a:custGeom>
              <a:avLst/>
              <a:gdLst/>
              <a:ahLst/>
              <a:cxnLst/>
              <a:rect l="l" t="t" r="r" b="b"/>
              <a:pathLst>
                <a:path w="1797245" h="440933">
                  <a:moveTo>
                    <a:pt x="68072" y="0"/>
                  </a:moveTo>
                  <a:lnTo>
                    <a:pt x="1729173" y="0"/>
                  </a:lnTo>
                  <a:cubicBezTo>
                    <a:pt x="1766768" y="0"/>
                    <a:pt x="1797245" y="30477"/>
                    <a:pt x="1797245" y="68072"/>
                  </a:cubicBezTo>
                  <a:lnTo>
                    <a:pt x="1797245" y="372861"/>
                  </a:lnTo>
                  <a:cubicBezTo>
                    <a:pt x="1797245" y="410456"/>
                    <a:pt x="1766768" y="440933"/>
                    <a:pt x="1729173" y="440933"/>
                  </a:cubicBezTo>
                  <a:lnTo>
                    <a:pt x="68072" y="440933"/>
                  </a:lnTo>
                  <a:cubicBezTo>
                    <a:pt x="30477" y="440933"/>
                    <a:pt x="0" y="410456"/>
                    <a:pt x="0" y="372861"/>
                  </a:cubicBezTo>
                  <a:lnTo>
                    <a:pt x="0" y="68072"/>
                  </a:lnTo>
                  <a:cubicBezTo>
                    <a:pt x="0" y="30477"/>
                    <a:pt x="30477" y="0"/>
                    <a:pt x="68072" y="0"/>
                  </a:cubicBezTo>
                  <a:close/>
                </a:path>
              </a:pathLst>
            </a:custGeom>
            <a:solidFill>
              <a:srgbClr val="FFD944"/>
            </a:solidFill>
            <a:ln w="38100" cap="rnd">
              <a:solidFill>
                <a:srgbClr val="FFD944"/>
              </a:solidFill>
              <a:prstDash val="solid"/>
              <a:round/>
            </a:ln>
          </p:spPr>
        </p:sp>
        <p:sp>
          <p:nvSpPr>
            <p:cNvPr id="9" name="TextBox 9"/>
            <p:cNvSpPr txBox="1"/>
            <p:nvPr/>
          </p:nvSpPr>
          <p:spPr>
            <a:xfrm>
              <a:off x="0" y="-57150"/>
              <a:ext cx="1797245" cy="498083"/>
            </a:xfrm>
            <a:prstGeom prst="rect">
              <a:avLst/>
            </a:prstGeom>
          </p:spPr>
          <p:txBody>
            <a:bodyPr lIns="50800" tIns="50800" rIns="50800" bIns="50800" rtlCol="0" anchor="ctr"/>
            <a:lstStyle/>
            <a:p>
              <a:pPr algn="ctr">
                <a:lnSpc>
                  <a:spcPts val="3639"/>
                </a:lnSpc>
              </a:pPr>
              <a:r>
                <a:rPr lang="en-US" sz="2599" b="1">
                  <a:solidFill>
                    <a:srgbClr val="000000"/>
                  </a:solidFill>
                  <a:latin typeface="Lato Bold"/>
                  <a:ea typeface="Lato Bold"/>
                  <a:cs typeface="Lato Bold"/>
                  <a:sym typeface="Lato Bold"/>
                </a:rPr>
                <a:t>Checked for Performance Gap:</a:t>
              </a:r>
            </a:p>
            <a:p>
              <a:pPr algn="ctr">
                <a:lnSpc>
                  <a:spcPts val="2799"/>
                </a:lnSpc>
              </a:pPr>
              <a:r>
                <a:rPr lang="en-US" sz="1999">
                  <a:solidFill>
                    <a:srgbClr val="000000"/>
                  </a:solidFill>
                  <a:latin typeface="Lato"/>
                  <a:ea typeface="Lato"/>
                  <a:cs typeface="Lato"/>
                  <a:sym typeface="Lato"/>
                </a:rPr>
                <a:t> Analyzed the difference between training and testing scores to detect potential overfitting or underfitting issues.</a:t>
              </a:r>
            </a:p>
          </p:txBody>
        </p:sp>
      </p:grpSp>
      <p:grpSp>
        <p:nvGrpSpPr>
          <p:cNvPr id="10" name="Group 10"/>
          <p:cNvGrpSpPr/>
          <p:nvPr/>
        </p:nvGrpSpPr>
        <p:grpSpPr>
          <a:xfrm>
            <a:off x="10110182" y="7810269"/>
            <a:ext cx="6823913" cy="2082393"/>
            <a:chOff x="0" y="0"/>
            <a:chExt cx="1797245" cy="548449"/>
          </a:xfrm>
        </p:grpSpPr>
        <p:sp>
          <p:nvSpPr>
            <p:cNvPr id="11" name="Freeform 11"/>
            <p:cNvSpPr/>
            <p:nvPr/>
          </p:nvSpPr>
          <p:spPr>
            <a:xfrm>
              <a:off x="0" y="0"/>
              <a:ext cx="1797245" cy="548449"/>
            </a:xfrm>
            <a:custGeom>
              <a:avLst/>
              <a:gdLst/>
              <a:ahLst/>
              <a:cxnLst/>
              <a:rect l="l" t="t" r="r" b="b"/>
              <a:pathLst>
                <a:path w="1797245" h="548449">
                  <a:moveTo>
                    <a:pt x="68072" y="0"/>
                  </a:moveTo>
                  <a:lnTo>
                    <a:pt x="1729173" y="0"/>
                  </a:lnTo>
                  <a:cubicBezTo>
                    <a:pt x="1766768" y="0"/>
                    <a:pt x="1797245" y="30477"/>
                    <a:pt x="1797245" y="68072"/>
                  </a:cubicBezTo>
                  <a:lnTo>
                    <a:pt x="1797245" y="480378"/>
                  </a:lnTo>
                  <a:cubicBezTo>
                    <a:pt x="1797245" y="517973"/>
                    <a:pt x="1766768" y="548449"/>
                    <a:pt x="1729173" y="548449"/>
                  </a:cubicBezTo>
                  <a:lnTo>
                    <a:pt x="68072" y="548449"/>
                  </a:lnTo>
                  <a:cubicBezTo>
                    <a:pt x="30477" y="548449"/>
                    <a:pt x="0" y="517973"/>
                    <a:pt x="0" y="480378"/>
                  </a:cubicBezTo>
                  <a:lnTo>
                    <a:pt x="0" y="68072"/>
                  </a:lnTo>
                  <a:cubicBezTo>
                    <a:pt x="0" y="30477"/>
                    <a:pt x="30477" y="0"/>
                    <a:pt x="68072" y="0"/>
                  </a:cubicBezTo>
                  <a:close/>
                </a:path>
              </a:pathLst>
            </a:custGeom>
            <a:solidFill>
              <a:srgbClr val="000000"/>
            </a:solidFill>
            <a:ln w="38100" cap="rnd">
              <a:solidFill>
                <a:srgbClr val="E5E1DA"/>
              </a:solidFill>
              <a:prstDash val="solid"/>
              <a:round/>
            </a:ln>
          </p:spPr>
        </p:sp>
        <p:sp>
          <p:nvSpPr>
            <p:cNvPr id="12" name="TextBox 12"/>
            <p:cNvSpPr txBox="1"/>
            <p:nvPr/>
          </p:nvSpPr>
          <p:spPr>
            <a:xfrm>
              <a:off x="0" y="-57150"/>
              <a:ext cx="1797245" cy="605599"/>
            </a:xfrm>
            <a:prstGeom prst="rect">
              <a:avLst/>
            </a:prstGeom>
          </p:spPr>
          <p:txBody>
            <a:bodyPr lIns="50800" tIns="50800" rIns="50800" bIns="50800" rtlCol="0" anchor="ctr"/>
            <a:lstStyle/>
            <a:p>
              <a:pPr algn="ctr">
                <a:lnSpc>
                  <a:spcPts val="3639"/>
                </a:lnSpc>
              </a:pPr>
              <a:r>
                <a:rPr lang="en-US" sz="2599" b="1">
                  <a:solidFill>
                    <a:srgbClr val="E5E1DA"/>
                  </a:solidFill>
                  <a:latin typeface="Lato Bold"/>
                  <a:ea typeface="Lato Bold"/>
                  <a:cs typeface="Lato Bold"/>
                  <a:sym typeface="Lato Bold"/>
                </a:rPr>
                <a:t>Model Generalizes Well:</a:t>
              </a:r>
            </a:p>
            <a:p>
              <a:pPr algn="ctr">
                <a:lnSpc>
                  <a:spcPts val="2799"/>
                </a:lnSpc>
              </a:pPr>
              <a:r>
                <a:rPr lang="en-US" sz="1999">
                  <a:solidFill>
                    <a:srgbClr val="E5E1DA"/>
                  </a:solidFill>
                  <a:latin typeface="Lato"/>
                  <a:ea typeface="Lato"/>
                  <a:cs typeface="Lato"/>
                  <a:sym typeface="Lato"/>
                </a:rPr>
                <a:t> Since the performance gap was minimal, the model demonstrates good generalization and maintains stable predictive accuracy on new data.</a:t>
              </a:r>
            </a:p>
            <a:p>
              <a:pPr algn="ctr">
                <a:lnSpc>
                  <a:spcPts val="2799"/>
                </a:lnSpc>
              </a:pPr>
              <a:endParaRPr lang="en-US" sz="1999">
                <a:solidFill>
                  <a:srgbClr val="E5E1DA"/>
                </a:solidFill>
                <a:latin typeface="Lato"/>
                <a:ea typeface="Lato"/>
                <a:cs typeface="Lato"/>
                <a:sym typeface="Lato"/>
              </a:endParaRPr>
            </a:p>
          </p:txBody>
        </p:sp>
      </p:grpSp>
      <p:grpSp>
        <p:nvGrpSpPr>
          <p:cNvPr id="13" name="Group 13"/>
          <p:cNvGrpSpPr/>
          <p:nvPr/>
        </p:nvGrpSpPr>
        <p:grpSpPr>
          <a:xfrm>
            <a:off x="1229734" y="665870"/>
            <a:ext cx="15338748" cy="1395771"/>
            <a:chOff x="0" y="0"/>
            <a:chExt cx="4039835" cy="367610"/>
          </a:xfrm>
        </p:grpSpPr>
        <p:sp>
          <p:nvSpPr>
            <p:cNvPr id="14" name="Freeform 14"/>
            <p:cNvSpPr/>
            <p:nvPr/>
          </p:nvSpPr>
          <p:spPr>
            <a:xfrm>
              <a:off x="0" y="0"/>
              <a:ext cx="4039835" cy="367610"/>
            </a:xfrm>
            <a:custGeom>
              <a:avLst/>
              <a:gdLst/>
              <a:ahLst/>
              <a:cxnLst/>
              <a:rect l="l" t="t" r="r" b="b"/>
              <a:pathLst>
                <a:path w="4039835" h="367610">
                  <a:moveTo>
                    <a:pt x="30284" y="0"/>
                  </a:moveTo>
                  <a:lnTo>
                    <a:pt x="4009551" y="0"/>
                  </a:lnTo>
                  <a:cubicBezTo>
                    <a:pt x="4026276" y="0"/>
                    <a:pt x="4039835" y="13559"/>
                    <a:pt x="4039835" y="30284"/>
                  </a:cubicBezTo>
                  <a:lnTo>
                    <a:pt x="4039835" y="337327"/>
                  </a:lnTo>
                  <a:cubicBezTo>
                    <a:pt x="4039835" y="354052"/>
                    <a:pt x="4026276" y="367610"/>
                    <a:pt x="4009551" y="367610"/>
                  </a:cubicBezTo>
                  <a:lnTo>
                    <a:pt x="30284" y="367610"/>
                  </a:lnTo>
                  <a:cubicBezTo>
                    <a:pt x="13559" y="367610"/>
                    <a:pt x="0" y="354052"/>
                    <a:pt x="0" y="337327"/>
                  </a:cubicBezTo>
                  <a:lnTo>
                    <a:pt x="0" y="30284"/>
                  </a:lnTo>
                  <a:cubicBezTo>
                    <a:pt x="0" y="13559"/>
                    <a:pt x="13559" y="0"/>
                    <a:pt x="30284" y="0"/>
                  </a:cubicBezTo>
                  <a:close/>
                </a:path>
              </a:pathLst>
            </a:custGeom>
            <a:ln w="38100" cap="rnd">
              <a:solidFill>
                <a:srgbClr val="FBF9F1"/>
              </a:solidFill>
              <a:prstDash val="solid"/>
              <a:round/>
            </a:ln>
          </p:spPr>
        </p:sp>
        <p:sp>
          <p:nvSpPr>
            <p:cNvPr id="15" name="TextBox 15"/>
            <p:cNvSpPr txBox="1"/>
            <p:nvPr/>
          </p:nvSpPr>
          <p:spPr>
            <a:xfrm>
              <a:off x="0" y="-114300"/>
              <a:ext cx="4039835" cy="481910"/>
            </a:xfrm>
            <a:prstGeom prst="rect">
              <a:avLst/>
            </a:prstGeom>
          </p:spPr>
          <p:txBody>
            <a:bodyPr lIns="50800" tIns="50800" rIns="50800" bIns="50800" rtlCol="0" anchor="ctr"/>
            <a:lstStyle/>
            <a:p>
              <a:pPr algn="ctr">
                <a:lnSpc>
                  <a:spcPts val="8399"/>
                </a:lnSpc>
              </a:pPr>
              <a:r>
                <a:rPr lang="en-US" sz="5999">
                  <a:solidFill>
                    <a:srgbClr val="FFFFFF"/>
                  </a:solidFill>
                  <a:latin typeface="Lato"/>
                  <a:ea typeface="Lato"/>
                  <a:cs typeface="Lato"/>
                  <a:sym typeface="Lato"/>
                </a:rPr>
                <a:t>Overfitting Analysis</a:t>
              </a:r>
            </a:p>
          </p:txBody>
        </p:sp>
      </p:grpSp>
      <p:sp>
        <p:nvSpPr>
          <p:cNvPr id="16" name="Freeform 16"/>
          <p:cNvSpPr/>
          <p:nvPr/>
        </p:nvSpPr>
        <p:spPr>
          <a:xfrm>
            <a:off x="263114" y="3560976"/>
            <a:ext cx="9550352" cy="5697324"/>
          </a:xfrm>
          <a:custGeom>
            <a:avLst/>
            <a:gdLst/>
            <a:ahLst/>
            <a:cxnLst/>
            <a:rect l="l" t="t" r="r" b="b"/>
            <a:pathLst>
              <a:path w="9550352" h="5697324">
                <a:moveTo>
                  <a:pt x="0" y="0"/>
                </a:moveTo>
                <a:lnTo>
                  <a:pt x="9550352" y="0"/>
                </a:lnTo>
                <a:lnTo>
                  <a:pt x="9550352" y="5697324"/>
                </a:lnTo>
                <a:lnTo>
                  <a:pt x="0" y="5697324"/>
                </a:lnTo>
                <a:lnTo>
                  <a:pt x="0" y="0"/>
                </a:lnTo>
                <a:close/>
              </a:path>
            </a:pathLst>
          </a:custGeom>
          <a:blipFill>
            <a:blip r:embed="rId3"/>
            <a:stretch>
              <a:fillRect l="-3027" r="-3027"/>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465829" y="1459413"/>
            <a:ext cx="13745171" cy="10034901"/>
          </a:xfrm>
          <a:custGeom>
            <a:avLst/>
            <a:gdLst/>
            <a:ahLst/>
            <a:cxnLst/>
            <a:rect l="l" t="t" r="r" b="b"/>
            <a:pathLst>
              <a:path w="13745171" h="10034901">
                <a:moveTo>
                  <a:pt x="0" y="0"/>
                </a:moveTo>
                <a:lnTo>
                  <a:pt x="13745171" y="0"/>
                </a:lnTo>
                <a:lnTo>
                  <a:pt x="13745171" y="10034901"/>
                </a:lnTo>
                <a:lnTo>
                  <a:pt x="0" y="10034901"/>
                </a:lnTo>
                <a:lnTo>
                  <a:pt x="0" y="0"/>
                </a:lnTo>
                <a:close/>
              </a:path>
            </a:pathLst>
          </a:custGeom>
          <a:blipFill>
            <a:blip r:embed="rId2"/>
            <a:stretch>
              <a:fillRect l="-523" r="-523"/>
            </a:stretch>
          </a:blipFill>
        </p:spPr>
      </p:sp>
      <p:grpSp>
        <p:nvGrpSpPr>
          <p:cNvPr id="3" name="Group 3"/>
          <p:cNvGrpSpPr/>
          <p:nvPr/>
        </p:nvGrpSpPr>
        <p:grpSpPr>
          <a:xfrm>
            <a:off x="1830997" y="1884390"/>
            <a:ext cx="6823913" cy="839660"/>
            <a:chOff x="0" y="0"/>
            <a:chExt cx="1797245" cy="221145"/>
          </a:xfrm>
        </p:grpSpPr>
        <p:sp>
          <p:nvSpPr>
            <p:cNvPr id="4" name="Freeform 4"/>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id="5" name="TextBox 5"/>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830997" y="3028850"/>
            <a:ext cx="6823913" cy="2493189"/>
            <a:chOff x="0" y="0"/>
            <a:chExt cx="1797245" cy="656642"/>
          </a:xfrm>
        </p:grpSpPr>
        <p:sp>
          <p:nvSpPr>
            <p:cNvPr id="7" name="Freeform 7"/>
            <p:cNvSpPr/>
            <p:nvPr/>
          </p:nvSpPr>
          <p:spPr>
            <a:xfrm>
              <a:off x="0" y="0"/>
              <a:ext cx="1797245" cy="656642"/>
            </a:xfrm>
            <a:custGeom>
              <a:avLst/>
              <a:gdLst/>
              <a:ahLst/>
              <a:cxnLst/>
              <a:rect l="l" t="t" r="r" b="b"/>
              <a:pathLst>
                <a:path w="1797245" h="656642">
                  <a:moveTo>
                    <a:pt x="22691" y="0"/>
                  </a:moveTo>
                  <a:lnTo>
                    <a:pt x="1774554" y="0"/>
                  </a:lnTo>
                  <a:cubicBezTo>
                    <a:pt x="1787086" y="0"/>
                    <a:pt x="1797245" y="10159"/>
                    <a:pt x="1797245" y="22691"/>
                  </a:cubicBezTo>
                  <a:lnTo>
                    <a:pt x="1797245" y="633952"/>
                  </a:lnTo>
                  <a:cubicBezTo>
                    <a:pt x="1797245" y="646483"/>
                    <a:pt x="1787086" y="656642"/>
                    <a:pt x="1774554" y="656642"/>
                  </a:cubicBezTo>
                  <a:lnTo>
                    <a:pt x="22691" y="656642"/>
                  </a:lnTo>
                  <a:cubicBezTo>
                    <a:pt x="10159" y="656642"/>
                    <a:pt x="0" y="646483"/>
                    <a:pt x="0" y="633952"/>
                  </a:cubicBezTo>
                  <a:lnTo>
                    <a:pt x="0" y="22691"/>
                  </a:lnTo>
                  <a:cubicBezTo>
                    <a:pt x="0" y="10159"/>
                    <a:pt x="10159" y="0"/>
                    <a:pt x="22691" y="0"/>
                  </a:cubicBezTo>
                  <a:close/>
                </a:path>
              </a:pathLst>
            </a:custGeom>
            <a:solidFill>
              <a:srgbClr val="FBF9F1"/>
            </a:solidFill>
            <a:ln w="38100" cap="sq">
              <a:solidFill>
                <a:srgbClr val="FBF9F1"/>
              </a:solidFill>
              <a:prstDash val="solid"/>
              <a:miter/>
            </a:ln>
          </p:spPr>
        </p:sp>
        <p:sp>
          <p:nvSpPr>
            <p:cNvPr id="8" name="TextBox 8"/>
            <p:cNvSpPr txBox="1"/>
            <p:nvPr/>
          </p:nvSpPr>
          <p:spPr>
            <a:xfrm>
              <a:off x="0" y="-38100"/>
              <a:ext cx="1797245" cy="694742"/>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7906381" y="2073893"/>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sp>
      <p:grpSp>
        <p:nvGrpSpPr>
          <p:cNvPr id="10" name="Group 10"/>
          <p:cNvGrpSpPr/>
          <p:nvPr/>
        </p:nvGrpSpPr>
        <p:grpSpPr>
          <a:xfrm>
            <a:off x="9633090" y="1884390"/>
            <a:ext cx="6823913" cy="839660"/>
            <a:chOff x="0" y="0"/>
            <a:chExt cx="1797245" cy="221145"/>
          </a:xfrm>
        </p:grpSpPr>
        <p:sp>
          <p:nvSpPr>
            <p:cNvPr id="11" name="Freeform 11"/>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FD944"/>
              </a:solidFill>
              <a:prstDash val="solid"/>
              <a:round/>
            </a:ln>
          </p:spPr>
        </p:sp>
        <p:sp>
          <p:nvSpPr>
            <p:cNvPr id="12" name="TextBox 12"/>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9633090" y="3028850"/>
            <a:ext cx="6823913" cy="2493189"/>
            <a:chOff x="0" y="0"/>
            <a:chExt cx="1797245" cy="656642"/>
          </a:xfrm>
        </p:grpSpPr>
        <p:sp>
          <p:nvSpPr>
            <p:cNvPr id="14" name="Freeform 14"/>
            <p:cNvSpPr/>
            <p:nvPr/>
          </p:nvSpPr>
          <p:spPr>
            <a:xfrm>
              <a:off x="0" y="0"/>
              <a:ext cx="1797245" cy="656642"/>
            </a:xfrm>
            <a:custGeom>
              <a:avLst/>
              <a:gdLst/>
              <a:ahLst/>
              <a:cxnLst/>
              <a:rect l="l" t="t" r="r" b="b"/>
              <a:pathLst>
                <a:path w="1797245" h="656642">
                  <a:moveTo>
                    <a:pt x="22691" y="0"/>
                  </a:moveTo>
                  <a:lnTo>
                    <a:pt x="1774554" y="0"/>
                  </a:lnTo>
                  <a:cubicBezTo>
                    <a:pt x="1787086" y="0"/>
                    <a:pt x="1797245" y="10159"/>
                    <a:pt x="1797245" y="22691"/>
                  </a:cubicBezTo>
                  <a:lnTo>
                    <a:pt x="1797245" y="633952"/>
                  </a:lnTo>
                  <a:cubicBezTo>
                    <a:pt x="1797245" y="646483"/>
                    <a:pt x="1787086" y="656642"/>
                    <a:pt x="1774554" y="656642"/>
                  </a:cubicBezTo>
                  <a:lnTo>
                    <a:pt x="22691" y="656642"/>
                  </a:lnTo>
                  <a:cubicBezTo>
                    <a:pt x="10159" y="656642"/>
                    <a:pt x="0" y="646483"/>
                    <a:pt x="0" y="633952"/>
                  </a:cubicBezTo>
                  <a:lnTo>
                    <a:pt x="0" y="22691"/>
                  </a:lnTo>
                  <a:cubicBezTo>
                    <a:pt x="0" y="10159"/>
                    <a:pt x="10159" y="0"/>
                    <a:pt x="22691" y="0"/>
                  </a:cubicBezTo>
                  <a:close/>
                </a:path>
              </a:pathLst>
            </a:custGeom>
            <a:solidFill>
              <a:srgbClr val="FFD944"/>
            </a:solidFill>
            <a:ln w="38100" cap="sq">
              <a:solidFill>
                <a:srgbClr val="FFD944"/>
              </a:solidFill>
              <a:prstDash val="solid"/>
              <a:miter/>
            </a:ln>
          </p:spPr>
        </p:sp>
        <p:sp>
          <p:nvSpPr>
            <p:cNvPr id="15" name="TextBox 15"/>
            <p:cNvSpPr txBox="1"/>
            <p:nvPr/>
          </p:nvSpPr>
          <p:spPr>
            <a:xfrm>
              <a:off x="0" y="-38100"/>
              <a:ext cx="1797245" cy="694742"/>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1848735" y="5912564"/>
            <a:ext cx="6823913" cy="839660"/>
            <a:chOff x="0" y="0"/>
            <a:chExt cx="1797245" cy="221145"/>
          </a:xfrm>
        </p:grpSpPr>
        <p:sp>
          <p:nvSpPr>
            <p:cNvPr id="17" name="Freeform 17"/>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id="18" name="TextBox 18"/>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1848735" y="7057024"/>
            <a:ext cx="6823913" cy="2866930"/>
            <a:chOff x="0" y="0"/>
            <a:chExt cx="1797245" cy="755076"/>
          </a:xfrm>
        </p:grpSpPr>
        <p:sp>
          <p:nvSpPr>
            <p:cNvPr id="20" name="Freeform 20"/>
            <p:cNvSpPr/>
            <p:nvPr/>
          </p:nvSpPr>
          <p:spPr>
            <a:xfrm>
              <a:off x="0" y="0"/>
              <a:ext cx="1797245" cy="755076"/>
            </a:xfrm>
            <a:custGeom>
              <a:avLst/>
              <a:gdLst/>
              <a:ahLst/>
              <a:cxnLst/>
              <a:rect l="l" t="t" r="r" b="b"/>
              <a:pathLst>
                <a:path w="1797245" h="755076">
                  <a:moveTo>
                    <a:pt x="22691" y="0"/>
                  </a:moveTo>
                  <a:lnTo>
                    <a:pt x="1774554" y="0"/>
                  </a:lnTo>
                  <a:cubicBezTo>
                    <a:pt x="1787086" y="0"/>
                    <a:pt x="1797245" y="10159"/>
                    <a:pt x="1797245" y="22691"/>
                  </a:cubicBezTo>
                  <a:lnTo>
                    <a:pt x="1797245" y="732386"/>
                  </a:lnTo>
                  <a:cubicBezTo>
                    <a:pt x="1797245" y="744917"/>
                    <a:pt x="1787086" y="755076"/>
                    <a:pt x="1774554" y="755076"/>
                  </a:cubicBezTo>
                  <a:lnTo>
                    <a:pt x="22691" y="755076"/>
                  </a:lnTo>
                  <a:cubicBezTo>
                    <a:pt x="10159" y="755076"/>
                    <a:pt x="0" y="744917"/>
                    <a:pt x="0" y="732386"/>
                  </a:cubicBezTo>
                  <a:lnTo>
                    <a:pt x="0" y="22691"/>
                  </a:lnTo>
                  <a:cubicBezTo>
                    <a:pt x="0" y="10159"/>
                    <a:pt x="10159" y="0"/>
                    <a:pt x="22691" y="0"/>
                  </a:cubicBezTo>
                  <a:close/>
                </a:path>
              </a:pathLst>
            </a:custGeom>
            <a:solidFill>
              <a:srgbClr val="FBF9F1"/>
            </a:solidFill>
            <a:ln w="38100" cap="sq">
              <a:solidFill>
                <a:srgbClr val="FBF9F1"/>
              </a:solidFill>
              <a:prstDash val="solid"/>
              <a:miter/>
            </a:ln>
          </p:spPr>
        </p:sp>
        <p:sp>
          <p:nvSpPr>
            <p:cNvPr id="21" name="TextBox 21"/>
            <p:cNvSpPr txBox="1"/>
            <p:nvPr/>
          </p:nvSpPr>
          <p:spPr>
            <a:xfrm>
              <a:off x="0" y="-38100"/>
              <a:ext cx="1797245" cy="793176"/>
            </a:xfrm>
            <a:prstGeom prst="rect">
              <a:avLst/>
            </a:prstGeom>
          </p:spPr>
          <p:txBody>
            <a:bodyPr lIns="50800" tIns="50800" rIns="50800" bIns="50800" rtlCol="0" anchor="ctr"/>
            <a:lstStyle/>
            <a:p>
              <a:pPr algn="ctr">
                <a:lnSpc>
                  <a:spcPts val="2659"/>
                </a:lnSpc>
              </a:pPr>
              <a:endParaRPr/>
            </a:p>
          </p:txBody>
        </p:sp>
      </p:grpSp>
      <p:sp>
        <p:nvSpPr>
          <p:cNvPr id="22" name="Freeform 22"/>
          <p:cNvSpPr/>
          <p:nvPr/>
        </p:nvSpPr>
        <p:spPr>
          <a:xfrm>
            <a:off x="7906381" y="6145216"/>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sp>
      <p:grpSp>
        <p:nvGrpSpPr>
          <p:cNvPr id="23" name="Group 23"/>
          <p:cNvGrpSpPr/>
          <p:nvPr/>
        </p:nvGrpSpPr>
        <p:grpSpPr>
          <a:xfrm>
            <a:off x="9633090" y="5912711"/>
            <a:ext cx="6823913" cy="839660"/>
            <a:chOff x="0" y="0"/>
            <a:chExt cx="1797245" cy="221145"/>
          </a:xfrm>
        </p:grpSpPr>
        <p:sp>
          <p:nvSpPr>
            <p:cNvPr id="24" name="Freeform 24"/>
            <p:cNvSpPr/>
            <p:nvPr/>
          </p:nvSpPr>
          <p:spPr>
            <a:xfrm>
              <a:off x="0" y="0"/>
              <a:ext cx="1797245" cy="221145"/>
            </a:xfrm>
            <a:custGeom>
              <a:avLst/>
              <a:gdLst/>
              <a:ahLst/>
              <a:cxnLst/>
              <a:rect l="l" t="t" r="r" b="b"/>
              <a:pathLst>
                <a:path w="1797245" h="2211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id="25" name="TextBox 25"/>
            <p:cNvSpPr txBox="1"/>
            <p:nvPr/>
          </p:nvSpPr>
          <p:spPr>
            <a:xfrm>
              <a:off x="0" y="-38100"/>
              <a:ext cx="1797245" cy="259245"/>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9633090" y="7057024"/>
            <a:ext cx="6823913" cy="2866930"/>
            <a:chOff x="0" y="0"/>
            <a:chExt cx="1797245" cy="755076"/>
          </a:xfrm>
        </p:grpSpPr>
        <p:sp>
          <p:nvSpPr>
            <p:cNvPr id="27" name="Freeform 27"/>
            <p:cNvSpPr/>
            <p:nvPr/>
          </p:nvSpPr>
          <p:spPr>
            <a:xfrm>
              <a:off x="0" y="0"/>
              <a:ext cx="1797245" cy="755076"/>
            </a:xfrm>
            <a:custGeom>
              <a:avLst/>
              <a:gdLst/>
              <a:ahLst/>
              <a:cxnLst/>
              <a:rect l="l" t="t" r="r" b="b"/>
              <a:pathLst>
                <a:path w="1797245" h="755076">
                  <a:moveTo>
                    <a:pt x="22691" y="0"/>
                  </a:moveTo>
                  <a:lnTo>
                    <a:pt x="1774554" y="0"/>
                  </a:lnTo>
                  <a:cubicBezTo>
                    <a:pt x="1787086" y="0"/>
                    <a:pt x="1797245" y="10159"/>
                    <a:pt x="1797245" y="22691"/>
                  </a:cubicBezTo>
                  <a:lnTo>
                    <a:pt x="1797245" y="732386"/>
                  </a:lnTo>
                  <a:cubicBezTo>
                    <a:pt x="1797245" y="744917"/>
                    <a:pt x="1787086" y="755076"/>
                    <a:pt x="1774554" y="755076"/>
                  </a:cubicBezTo>
                  <a:lnTo>
                    <a:pt x="22691" y="755076"/>
                  </a:lnTo>
                  <a:cubicBezTo>
                    <a:pt x="10159" y="755076"/>
                    <a:pt x="0" y="744917"/>
                    <a:pt x="0" y="732386"/>
                  </a:cubicBezTo>
                  <a:lnTo>
                    <a:pt x="0" y="22691"/>
                  </a:lnTo>
                  <a:cubicBezTo>
                    <a:pt x="0" y="10159"/>
                    <a:pt x="10159" y="0"/>
                    <a:pt x="22691" y="0"/>
                  </a:cubicBezTo>
                  <a:close/>
                </a:path>
              </a:pathLst>
            </a:custGeom>
            <a:solidFill>
              <a:srgbClr val="FBF9F1"/>
            </a:solidFill>
            <a:ln w="38100" cap="sq">
              <a:solidFill>
                <a:srgbClr val="FBF9F1"/>
              </a:solidFill>
              <a:prstDash val="solid"/>
              <a:miter/>
            </a:ln>
          </p:spPr>
        </p:sp>
        <p:sp>
          <p:nvSpPr>
            <p:cNvPr id="28" name="TextBox 28"/>
            <p:cNvSpPr txBox="1"/>
            <p:nvPr/>
          </p:nvSpPr>
          <p:spPr>
            <a:xfrm>
              <a:off x="0" y="-38100"/>
              <a:ext cx="1797245" cy="793176"/>
            </a:xfrm>
            <a:prstGeom prst="rect">
              <a:avLst/>
            </a:prstGeom>
          </p:spPr>
          <p:txBody>
            <a:bodyPr lIns="50800" tIns="50800" rIns="50800" bIns="50800" rtlCol="0" anchor="ctr"/>
            <a:lstStyle/>
            <a:p>
              <a:pPr algn="ctr">
                <a:lnSpc>
                  <a:spcPts val="2659"/>
                </a:lnSpc>
              </a:pPr>
              <a:endParaRPr/>
            </a:p>
          </p:txBody>
        </p:sp>
      </p:grpSp>
      <p:sp>
        <p:nvSpPr>
          <p:cNvPr id="29" name="Freeform 29"/>
          <p:cNvSpPr/>
          <p:nvPr/>
        </p:nvSpPr>
        <p:spPr>
          <a:xfrm>
            <a:off x="15695316" y="6145216"/>
            <a:ext cx="457200" cy="460655"/>
          </a:xfrm>
          <a:custGeom>
            <a:avLst/>
            <a:gdLst/>
            <a:ahLst/>
            <a:cxnLst/>
            <a:rect l="l" t="t" r="r" b="b"/>
            <a:pathLst>
              <a:path w="457200" h="460655">
                <a:moveTo>
                  <a:pt x="0" y="0"/>
                </a:moveTo>
                <a:lnTo>
                  <a:pt x="457200" y="0"/>
                </a:lnTo>
                <a:lnTo>
                  <a:pt x="457200" y="460655"/>
                </a:lnTo>
                <a:lnTo>
                  <a:pt x="0" y="460655"/>
                </a:lnTo>
                <a:lnTo>
                  <a:pt x="0" y="0"/>
                </a:lnTo>
                <a:close/>
              </a:path>
            </a:pathLst>
          </a:custGeom>
          <a:blipFill>
            <a:blip r:embed="rId3"/>
            <a:stretch>
              <a:fillRect/>
            </a:stretch>
          </a:blipFill>
        </p:spPr>
      </p:sp>
      <p:sp>
        <p:nvSpPr>
          <p:cNvPr id="30" name="Freeform 30"/>
          <p:cNvSpPr/>
          <p:nvPr/>
        </p:nvSpPr>
        <p:spPr>
          <a:xfrm>
            <a:off x="15706175" y="2056312"/>
            <a:ext cx="446341" cy="457200"/>
          </a:xfrm>
          <a:custGeom>
            <a:avLst/>
            <a:gdLst/>
            <a:ahLst/>
            <a:cxnLst/>
            <a:rect l="l" t="t" r="r" b="b"/>
            <a:pathLst>
              <a:path w="446341" h="457200">
                <a:moveTo>
                  <a:pt x="0" y="0"/>
                </a:moveTo>
                <a:lnTo>
                  <a:pt x="446341" y="0"/>
                </a:lnTo>
                <a:lnTo>
                  <a:pt x="446341" y="457200"/>
                </a:lnTo>
                <a:lnTo>
                  <a:pt x="0" y="457200"/>
                </a:lnTo>
                <a:lnTo>
                  <a:pt x="0" y="0"/>
                </a:lnTo>
                <a:close/>
              </a:path>
            </a:pathLst>
          </a:custGeom>
          <a:blipFill>
            <a:blip r:embed="rId4"/>
            <a:stretch>
              <a:fillRect/>
            </a:stretch>
          </a:blipFill>
        </p:spPr>
      </p:sp>
      <p:sp>
        <p:nvSpPr>
          <p:cNvPr id="31" name="TextBox 31"/>
          <p:cNvSpPr txBox="1"/>
          <p:nvPr/>
        </p:nvSpPr>
        <p:spPr>
          <a:xfrm>
            <a:off x="2306861" y="1999162"/>
            <a:ext cx="3854146" cy="464820"/>
          </a:xfrm>
          <a:prstGeom prst="rect">
            <a:avLst/>
          </a:prstGeom>
        </p:spPr>
        <p:txBody>
          <a:bodyPr lIns="0" tIns="0" rIns="0" bIns="0" rtlCol="0" anchor="t">
            <a:spAutoFit/>
          </a:bodyPr>
          <a:lstStyle/>
          <a:p>
            <a:pPr algn="l">
              <a:lnSpc>
                <a:spcPts val="3779"/>
              </a:lnSpc>
              <a:spcBef>
                <a:spcPct val="0"/>
              </a:spcBef>
            </a:pPr>
            <a:r>
              <a:rPr lang="en-US" sz="2700" b="1">
                <a:solidFill>
                  <a:srgbClr val="FBF9F1"/>
                </a:solidFill>
                <a:latin typeface="Lato Bold"/>
                <a:ea typeface="Lato Bold"/>
                <a:cs typeface="Lato Bold"/>
                <a:sym typeface="Lato Bold"/>
              </a:rPr>
              <a:t>ROC-AUC SCORE</a:t>
            </a:r>
          </a:p>
        </p:txBody>
      </p:sp>
      <p:sp>
        <p:nvSpPr>
          <p:cNvPr id="32" name="TextBox 32"/>
          <p:cNvSpPr txBox="1"/>
          <p:nvPr/>
        </p:nvSpPr>
        <p:spPr>
          <a:xfrm>
            <a:off x="2306861" y="3241910"/>
            <a:ext cx="5907660" cy="2139853"/>
          </a:xfrm>
          <a:prstGeom prst="rect">
            <a:avLst/>
          </a:prstGeom>
        </p:spPr>
        <p:txBody>
          <a:bodyPr lIns="0" tIns="0" rIns="0" bIns="0" rtlCol="0" anchor="t">
            <a:spAutoFit/>
          </a:bodyPr>
          <a:lstStyle/>
          <a:p>
            <a:pPr algn="l">
              <a:lnSpc>
                <a:spcPts val="2846"/>
              </a:lnSpc>
              <a:spcBef>
                <a:spcPct val="0"/>
              </a:spcBef>
            </a:pPr>
            <a:r>
              <a:rPr lang="en-US" sz="2033">
                <a:solidFill>
                  <a:srgbClr val="000000"/>
                </a:solidFill>
                <a:latin typeface="Lato"/>
                <a:ea typeface="Lato"/>
                <a:cs typeface="Lato"/>
                <a:sym typeface="Lato"/>
              </a:rPr>
              <a:t>ROC-AUC evaluates the model’s ability to distinguish between churners and non-churners across all classification thresholds. A higher AUC (closer to 1) indicates better separability and stronger predictive performance.</a:t>
            </a:r>
          </a:p>
          <a:p>
            <a:pPr algn="l">
              <a:lnSpc>
                <a:spcPts val="2846"/>
              </a:lnSpc>
              <a:spcBef>
                <a:spcPct val="0"/>
              </a:spcBef>
            </a:pPr>
            <a:endParaRPr lang="en-US" sz="2033">
              <a:solidFill>
                <a:srgbClr val="000000"/>
              </a:solidFill>
              <a:latin typeface="Lato"/>
              <a:ea typeface="Lato"/>
              <a:cs typeface="Lato"/>
              <a:sym typeface="Lato"/>
            </a:endParaRPr>
          </a:p>
        </p:txBody>
      </p:sp>
      <p:sp>
        <p:nvSpPr>
          <p:cNvPr id="33" name="TextBox 33"/>
          <p:cNvSpPr txBox="1"/>
          <p:nvPr/>
        </p:nvSpPr>
        <p:spPr>
          <a:xfrm>
            <a:off x="4233934" y="376237"/>
            <a:ext cx="9237174" cy="1304925"/>
          </a:xfrm>
          <a:prstGeom prst="rect">
            <a:avLst/>
          </a:prstGeom>
        </p:spPr>
        <p:txBody>
          <a:bodyPr lIns="0" tIns="0" rIns="0" bIns="0" rtlCol="0" anchor="t">
            <a:spAutoFit/>
          </a:bodyPr>
          <a:lstStyle/>
          <a:p>
            <a:pPr algn="ctr">
              <a:lnSpc>
                <a:spcPts val="5500"/>
              </a:lnSpc>
            </a:pPr>
            <a:r>
              <a:rPr lang="en-US" sz="5000" b="1">
                <a:solidFill>
                  <a:srgbClr val="FBF9F1"/>
                </a:solidFill>
                <a:latin typeface="Poppins Bold"/>
                <a:ea typeface="Poppins Bold"/>
                <a:cs typeface="Poppins Bold"/>
                <a:sym typeface="Poppins Bold"/>
              </a:rPr>
              <a:t>MODEL EVALUATION</a:t>
            </a:r>
          </a:p>
          <a:p>
            <a:pPr algn="ctr">
              <a:lnSpc>
                <a:spcPts val="4400"/>
              </a:lnSpc>
            </a:pPr>
            <a:r>
              <a:rPr lang="en-US" sz="4000">
                <a:solidFill>
                  <a:srgbClr val="FBF9F1"/>
                </a:solidFill>
                <a:latin typeface="Poppins"/>
                <a:ea typeface="Poppins"/>
                <a:cs typeface="Poppins"/>
                <a:sym typeface="Poppins"/>
              </a:rPr>
              <a:t>ACCURACY SCORE</a:t>
            </a:r>
          </a:p>
        </p:txBody>
      </p:sp>
      <p:sp>
        <p:nvSpPr>
          <p:cNvPr id="34" name="TextBox 34"/>
          <p:cNvSpPr txBox="1"/>
          <p:nvPr/>
        </p:nvSpPr>
        <p:spPr>
          <a:xfrm>
            <a:off x="10108954" y="2070998"/>
            <a:ext cx="3854146" cy="869950"/>
          </a:xfrm>
          <a:prstGeom prst="rect">
            <a:avLst/>
          </a:prstGeom>
        </p:spPr>
        <p:txBody>
          <a:bodyPr lIns="0" tIns="0" rIns="0" bIns="0" rtlCol="0" anchor="t">
            <a:spAutoFit/>
          </a:bodyPr>
          <a:lstStyle/>
          <a:p>
            <a:pPr algn="l">
              <a:lnSpc>
                <a:spcPts val="3500"/>
              </a:lnSpc>
            </a:pPr>
            <a:r>
              <a:rPr lang="en-US" sz="2500" b="1">
                <a:solidFill>
                  <a:srgbClr val="FFD944"/>
                </a:solidFill>
                <a:latin typeface="Lato Bold"/>
                <a:ea typeface="Lato Bold"/>
                <a:cs typeface="Lato Bold"/>
                <a:sym typeface="Lato Bold"/>
              </a:rPr>
              <a:t>CONFUSION MATRIX</a:t>
            </a:r>
          </a:p>
          <a:p>
            <a:pPr algn="l">
              <a:lnSpc>
                <a:spcPts val="3500"/>
              </a:lnSpc>
              <a:spcBef>
                <a:spcPct val="0"/>
              </a:spcBef>
            </a:pPr>
            <a:endParaRPr lang="en-US" sz="2500" b="1">
              <a:solidFill>
                <a:srgbClr val="FFD944"/>
              </a:solidFill>
              <a:latin typeface="Lato Bold"/>
              <a:ea typeface="Lato Bold"/>
              <a:cs typeface="Lato Bold"/>
              <a:sym typeface="Lato Bold"/>
            </a:endParaRPr>
          </a:p>
        </p:txBody>
      </p:sp>
      <p:sp>
        <p:nvSpPr>
          <p:cNvPr id="35" name="TextBox 35"/>
          <p:cNvSpPr txBox="1"/>
          <p:nvPr/>
        </p:nvSpPr>
        <p:spPr>
          <a:xfrm>
            <a:off x="10108954" y="3110811"/>
            <a:ext cx="5872185" cy="233489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Lato"/>
                <a:ea typeface="Lato"/>
                <a:cs typeface="Lato"/>
                <a:sym typeface="Lato"/>
              </a:rPr>
              <a:t>The confusion matrix shows the number of True Positives, True Negatives, False Positives, and False Negatives. It provides a detailed breakdown of prediction errors and helps understand where the model is making mistakes.</a:t>
            </a:r>
          </a:p>
        </p:txBody>
      </p:sp>
      <p:sp>
        <p:nvSpPr>
          <p:cNvPr id="36" name="TextBox 36"/>
          <p:cNvSpPr txBox="1"/>
          <p:nvPr/>
        </p:nvSpPr>
        <p:spPr>
          <a:xfrm>
            <a:off x="2306861" y="6088066"/>
            <a:ext cx="4921916" cy="431800"/>
          </a:xfrm>
          <a:prstGeom prst="rect">
            <a:avLst/>
          </a:prstGeom>
        </p:spPr>
        <p:txBody>
          <a:bodyPr lIns="0" tIns="0" rIns="0" bIns="0" rtlCol="0" anchor="t">
            <a:spAutoFit/>
          </a:bodyPr>
          <a:lstStyle/>
          <a:p>
            <a:pPr algn="l">
              <a:lnSpc>
                <a:spcPts val="3500"/>
              </a:lnSpc>
              <a:spcBef>
                <a:spcPct val="0"/>
              </a:spcBef>
            </a:pPr>
            <a:r>
              <a:rPr lang="en-US" sz="2500" b="1">
                <a:solidFill>
                  <a:srgbClr val="FBF9F1"/>
                </a:solidFill>
                <a:latin typeface="Lato Bold"/>
                <a:ea typeface="Lato Bold"/>
                <a:cs typeface="Lato Bold"/>
                <a:sym typeface="Lato Bold"/>
              </a:rPr>
              <a:t>PRECISION, RECALL, F1-SCORE</a:t>
            </a:r>
          </a:p>
        </p:txBody>
      </p:sp>
      <p:sp>
        <p:nvSpPr>
          <p:cNvPr id="37" name="TextBox 37"/>
          <p:cNvSpPr txBox="1"/>
          <p:nvPr/>
        </p:nvSpPr>
        <p:spPr>
          <a:xfrm>
            <a:off x="2306861" y="7323724"/>
            <a:ext cx="5872185" cy="233489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Lato"/>
                <a:ea typeface="Lato"/>
                <a:cs typeface="Lato"/>
                <a:sym typeface="Lato"/>
              </a:rPr>
              <a:t>Precision measures how many predicted churners were actually churners, while Recall measures how many actual churners were correctly identified. The F1-Score balances both precision and recall, making it especially useful for imbalanced classification problems.</a:t>
            </a:r>
          </a:p>
        </p:txBody>
      </p:sp>
      <p:sp>
        <p:nvSpPr>
          <p:cNvPr id="38" name="TextBox 38"/>
          <p:cNvSpPr txBox="1"/>
          <p:nvPr/>
        </p:nvSpPr>
        <p:spPr>
          <a:xfrm>
            <a:off x="10108954" y="6131069"/>
            <a:ext cx="3854146" cy="431800"/>
          </a:xfrm>
          <a:prstGeom prst="rect">
            <a:avLst/>
          </a:prstGeom>
        </p:spPr>
        <p:txBody>
          <a:bodyPr lIns="0" tIns="0" rIns="0" bIns="0" rtlCol="0" anchor="t">
            <a:spAutoFit/>
          </a:bodyPr>
          <a:lstStyle/>
          <a:p>
            <a:pPr algn="l">
              <a:lnSpc>
                <a:spcPts val="3500"/>
              </a:lnSpc>
              <a:spcBef>
                <a:spcPct val="0"/>
              </a:spcBef>
            </a:pPr>
            <a:r>
              <a:rPr lang="en-US" sz="2500" b="1">
                <a:solidFill>
                  <a:srgbClr val="FBF9F1"/>
                </a:solidFill>
                <a:latin typeface="Lato Bold"/>
                <a:ea typeface="Lato Bold"/>
                <a:cs typeface="Lato Bold"/>
                <a:sym typeface="Lato Bold"/>
              </a:rPr>
              <a:t>PR SUPPORT</a:t>
            </a:r>
          </a:p>
        </p:txBody>
      </p:sp>
      <p:sp>
        <p:nvSpPr>
          <p:cNvPr id="39" name="TextBox 39"/>
          <p:cNvSpPr txBox="1"/>
          <p:nvPr/>
        </p:nvSpPr>
        <p:spPr>
          <a:xfrm>
            <a:off x="10057161" y="7299229"/>
            <a:ext cx="5872185" cy="2334895"/>
          </a:xfrm>
          <a:prstGeom prst="rect">
            <a:avLst/>
          </a:prstGeom>
        </p:spPr>
        <p:txBody>
          <a:bodyPr lIns="0" tIns="0" rIns="0" bIns="0" rtlCol="0" anchor="t">
            <a:spAutoFit/>
          </a:bodyPr>
          <a:lstStyle/>
          <a:p>
            <a:pPr algn="l">
              <a:lnSpc>
                <a:spcPts val="3079"/>
              </a:lnSpc>
              <a:spcBef>
                <a:spcPct val="0"/>
              </a:spcBef>
            </a:pPr>
            <a:r>
              <a:rPr lang="en-US" sz="2199">
                <a:solidFill>
                  <a:srgbClr val="000000"/>
                </a:solidFill>
                <a:latin typeface="Lato"/>
                <a:ea typeface="Lato"/>
                <a:cs typeface="Lato"/>
                <a:sym typeface="Lato"/>
              </a:rPr>
              <a:t>Feature importance identifies which variables contribute most to predicting customer churn. This helps understand key business drivers such as contract type, tenure, or monthly charges and supports strategic decision-making.</a:t>
            </a:r>
          </a:p>
          <a:p>
            <a:pPr algn="l">
              <a:lnSpc>
                <a:spcPts val="3079"/>
              </a:lnSpc>
              <a:spcBef>
                <a:spcPct val="0"/>
              </a:spcBef>
            </a:pPr>
            <a:endParaRPr lang="en-US" sz="2199">
              <a:solidFill>
                <a:srgbClr val="000000"/>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1292</Words>
  <Application>Microsoft Office PowerPoint</Application>
  <PresentationFormat>Custom</PresentationFormat>
  <Paragraphs>119</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Poppins</vt:lpstr>
      <vt:lpstr>Arial</vt:lpstr>
      <vt:lpstr>Lato Bold</vt:lpstr>
      <vt:lpstr>Calibri</vt:lpstr>
      <vt:lpstr>Canva Sans</vt:lpstr>
      <vt:lpstr>Canva Sans Bold</vt:lpstr>
      <vt:lpstr>Lato</vt:lpstr>
      <vt:lpstr>Poppins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Churn Prediction using Machine Learning</dc:title>
  <cp:lastModifiedBy>Rashi Rashi</cp:lastModifiedBy>
  <cp:revision>5</cp:revision>
  <dcterms:created xsi:type="dcterms:W3CDTF">2006-08-16T00:00:00Z</dcterms:created>
  <dcterms:modified xsi:type="dcterms:W3CDTF">2026-02-11T18:45:31Z</dcterms:modified>
  <dc:identifier>DAHBBp_FYgg</dc:identifier>
</cp:coreProperties>
</file>

<file path=docProps/thumbnail.jpeg>
</file>